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50" r:id="rId1"/>
  </p:sldMasterIdLst>
  <p:notesMasterIdLst>
    <p:notesMasterId r:id="rId17"/>
  </p:notesMasterIdLst>
  <p:sldIdLst>
    <p:sldId id="256" r:id="rId2"/>
    <p:sldId id="257" r:id="rId3"/>
    <p:sldId id="259" r:id="rId4"/>
    <p:sldId id="264" r:id="rId5"/>
    <p:sldId id="274" r:id="rId6"/>
    <p:sldId id="267" r:id="rId7"/>
    <p:sldId id="266" r:id="rId8"/>
    <p:sldId id="268" r:id="rId9"/>
    <p:sldId id="269" r:id="rId10"/>
    <p:sldId id="270" r:id="rId11"/>
    <p:sldId id="275" r:id="rId12"/>
    <p:sldId id="271" r:id="rId13"/>
    <p:sldId id="272" r:id="rId14"/>
    <p:sldId id="273" r:id="rId15"/>
    <p:sldId id="278"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335" autoAdjust="0"/>
  </p:normalViewPr>
  <p:slideViewPr>
    <p:cSldViewPr snapToGrid="0" snapToObjects="1">
      <p:cViewPr varScale="1">
        <p:scale>
          <a:sx n="82" d="100"/>
          <a:sy n="82" d="100"/>
        </p:scale>
        <p:origin x="106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AAA84E23-6D9B-A547-A248-CF6877D875DF}" type="datetimeFigureOut">
              <a:rPr lang="en-US" smtClean="0"/>
              <a:t>3/30/2016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F76B527-7642-4F43-B4B8-DDF9E23F7074}" type="slidenum">
              <a:rPr lang="en-US" smtClean="0"/>
              <a:t>‹#›</a:t>
            </a:fld>
            <a:endParaRPr lang="en-US"/>
          </a:p>
        </p:txBody>
      </p:sp>
    </p:spTree>
    <p:extLst>
      <p:ext uri="{BB962C8B-B14F-4D97-AF65-F5344CB8AC3E}">
        <p14:creationId xmlns:p14="http://schemas.microsoft.com/office/powerpoint/2010/main" val="28667912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angusreid.org/wp-content/uploads/2014/12/2014.12.05-Sexual-Harassment-at-work.pdf"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chrc-ccdp.gc.ca/en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Introduce</a:t>
            </a:r>
            <a:r>
              <a:rPr lang="en-US" baseline="0" dirty="0" smtClean="0"/>
              <a:t> yourself (include your position in the company and anything of interest you would like to share)</a:t>
            </a:r>
          </a:p>
          <a:p>
            <a:pPr marL="171450" indent="-171450">
              <a:buFont typeface="Arial"/>
              <a:buChar char="•"/>
            </a:pPr>
            <a:r>
              <a:rPr lang="en-US" baseline="0" dirty="0" smtClean="0"/>
              <a:t>Give the purpose for your presentation.  If this presentation (or a version similar)  is to be incorporated in your Orientation you may want to note that the purpose of this presentation is to highlight the benefits of diversity in the workplace and to ensure that your company’s culture is welcoming to women.  Women make up over 48% of the workforce in Canada, however, less than 14% are represented in road transportation.  In non-traditional roles like the professional truck driver, this percentages decreases to 3%.  </a:t>
            </a:r>
          </a:p>
          <a:p>
            <a:pPr marL="171450" indent="-171450">
              <a:buFont typeface="Arial"/>
              <a:buChar char="•"/>
            </a:pPr>
            <a:r>
              <a:rPr lang="en-US" baseline="0" dirty="0" smtClean="0"/>
              <a:t>If you have data on women in your company introduce it here.  Also, if you have a corporate goal to increase the representation and advancement of women in your company, introduce it here or add a slide to highlight the data and goals.  As your company tries to increase its representation of women in trucking, it is important that everyone understand the facts.</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1</a:t>
            </a:fld>
            <a:endParaRPr lang="en-US"/>
          </a:p>
        </p:txBody>
      </p:sp>
    </p:spTree>
    <p:extLst>
      <p:ext uri="{BB962C8B-B14F-4D97-AF65-F5344CB8AC3E}">
        <p14:creationId xmlns:p14="http://schemas.microsoft.com/office/powerpoint/2010/main" val="1654104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Display this slide and note for the purpose of this presentation, SEX/GENDER</a:t>
            </a:r>
            <a:r>
              <a:rPr lang="en-US" baseline="0" dirty="0" smtClean="0"/>
              <a:t> is grounds for discrimination.</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10</a:t>
            </a:fld>
            <a:endParaRPr lang="en-US"/>
          </a:p>
        </p:txBody>
      </p:sp>
    </p:spTree>
    <p:extLst>
      <p:ext uri="{BB962C8B-B14F-4D97-AF65-F5344CB8AC3E}">
        <p14:creationId xmlns:p14="http://schemas.microsoft.com/office/powerpoint/2010/main" val="92619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HANDOUTS:</a:t>
            </a:r>
          </a:p>
          <a:p>
            <a:endParaRPr lang="en-US" dirty="0" smtClean="0"/>
          </a:p>
          <a:p>
            <a:r>
              <a:rPr lang="en-US" dirty="0" smtClean="0"/>
              <a:t>Download the following story:</a:t>
            </a:r>
            <a:r>
              <a:rPr lang="en-US" baseline="0" dirty="0" smtClean="0"/>
              <a:t>  http://</a:t>
            </a:r>
            <a:r>
              <a:rPr lang="en-US" baseline="0" dirty="0" err="1" smtClean="0"/>
              <a:t>lawinquebec.com</a:t>
            </a:r>
            <a:r>
              <a:rPr lang="en-US" baseline="0" dirty="0" smtClean="0"/>
              <a:t>/trucking-company-ordered-to-pay-10000-for-discrimination/</a:t>
            </a:r>
          </a:p>
          <a:p>
            <a:endParaRPr lang="en-US" dirty="0"/>
          </a:p>
        </p:txBody>
      </p:sp>
      <p:sp>
        <p:nvSpPr>
          <p:cNvPr id="4" name="Slide Number Placeholder 3"/>
          <p:cNvSpPr>
            <a:spLocks noGrp="1"/>
          </p:cNvSpPr>
          <p:nvPr>
            <p:ph type="sldNum" sz="quarter" idx="10"/>
          </p:nvPr>
        </p:nvSpPr>
        <p:spPr/>
        <p:txBody>
          <a:bodyPr/>
          <a:lstStyle/>
          <a:p>
            <a:fld id="{6BEF5218-BDF6-E941-B0FC-C1F493E29DB1}" type="slidenum">
              <a:rPr lang="en-US" smtClean="0"/>
              <a:t>11</a:t>
            </a:fld>
            <a:endParaRPr lang="en-US"/>
          </a:p>
        </p:txBody>
      </p:sp>
    </p:spTree>
    <p:extLst>
      <p:ext uri="{BB962C8B-B14F-4D97-AF65-F5344CB8AC3E}">
        <p14:creationId xmlns:p14="http://schemas.microsoft.com/office/powerpoint/2010/main" val="3363684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12</a:t>
            </a:fld>
            <a:endParaRPr lang="en-US"/>
          </a:p>
        </p:txBody>
      </p:sp>
    </p:spTree>
    <p:extLst>
      <p:ext uri="{BB962C8B-B14F-4D97-AF65-F5344CB8AC3E}">
        <p14:creationId xmlns:p14="http://schemas.microsoft.com/office/powerpoint/2010/main" val="2364447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smtClean="0">
                <a:solidFill>
                  <a:schemeClr val="tx1"/>
                </a:solidFill>
                <a:effectLst/>
                <a:latin typeface="+mn-lt"/>
                <a:ea typeface="+mn-ea"/>
                <a:cs typeface="+mn-cs"/>
              </a:rPr>
              <a:t>Although</a:t>
            </a:r>
            <a:r>
              <a:rPr lang="en-CA" sz="1200" kern="1200" baseline="0" dirty="0" smtClean="0">
                <a:solidFill>
                  <a:schemeClr val="tx1"/>
                </a:solidFill>
                <a:effectLst/>
                <a:latin typeface="+mn-lt"/>
                <a:ea typeface="+mn-ea"/>
                <a:cs typeface="+mn-cs"/>
              </a:rPr>
              <a:t> many may think sexual harassment in the workplace is no longer an issue, the fact is it still very much is despite the advancements made towards equity.  The statistics provided is based on an survey conducted in 2014.</a:t>
            </a:r>
          </a:p>
          <a:p>
            <a:endParaRPr lang="en-CA" sz="1200" kern="1200" dirty="0" smtClean="0">
              <a:solidFill>
                <a:schemeClr val="tx1"/>
              </a:solidFill>
              <a:effectLst/>
              <a:latin typeface="+mn-lt"/>
              <a:ea typeface="+mn-ea"/>
              <a:cs typeface="+mn-cs"/>
            </a:endParaRPr>
          </a:p>
          <a:p>
            <a:r>
              <a:rPr lang="en-CA" sz="1200" kern="1200" dirty="0" smtClean="0">
                <a:solidFill>
                  <a:schemeClr val="tx1"/>
                </a:solidFill>
                <a:effectLst/>
                <a:latin typeface="+mn-lt"/>
                <a:ea typeface="+mn-ea"/>
                <a:cs typeface="+mn-cs"/>
              </a:rPr>
              <a:t>Angus Reid Survey.  Retrieved from </a:t>
            </a:r>
            <a:r>
              <a:rPr lang="en-CA" sz="1200" u="sng" kern="1200" dirty="0" smtClean="0">
                <a:solidFill>
                  <a:schemeClr val="tx1"/>
                </a:solidFill>
                <a:effectLst/>
                <a:latin typeface="+mn-lt"/>
                <a:ea typeface="+mn-ea"/>
                <a:cs typeface="+mn-cs"/>
                <a:hlinkClick r:id="rId3"/>
              </a:rPr>
              <a:t>http://angusreid.org/wp-content/uploads/2014/12/2014.12.05-Sexual-Harassment-at-work.pdf</a:t>
            </a:r>
            <a:endParaRPr lang="en-CA" sz="1200" kern="1200" dirty="0" smtClean="0">
              <a:solidFill>
                <a:schemeClr val="tx1"/>
              </a:solidFill>
              <a:effectLst/>
              <a:latin typeface="+mn-lt"/>
              <a:ea typeface="+mn-ea"/>
              <a:cs typeface="+mn-cs"/>
            </a:endParaRPr>
          </a:p>
          <a:p>
            <a:r>
              <a:rPr lang="en-CA"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13</a:t>
            </a:fld>
            <a:endParaRPr lang="en-US"/>
          </a:p>
        </p:txBody>
      </p:sp>
    </p:spTree>
    <p:extLst>
      <p:ext uri="{BB962C8B-B14F-4D97-AF65-F5344CB8AC3E}">
        <p14:creationId xmlns:p14="http://schemas.microsoft.com/office/powerpoint/2010/main" val="8141750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a:t>
            </a:r>
            <a:r>
              <a:rPr lang="en-US" baseline="0" dirty="0" smtClean="0"/>
              <a:t> is intended to show what your company is doing to welcome women in trucking.  Add more initiatives if your company has other things it is doing.  </a:t>
            </a:r>
          </a:p>
          <a:p>
            <a:endParaRPr lang="en-US" baseline="0" dirty="0" smtClean="0"/>
          </a:p>
          <a:p>
            <a:r>
              <a:rPr lang="en-US" baseline="0" dirty="0" smtClean="0"/>
              <a:t>Here is a great opportunity to bring out any policies you have to highlight such as a harassment-free environment/respectful workplace policy, diversity policy and complaint resolution.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14</a:t>
            </a:fld>
            <a:endParaRPr lang="en-US"/>
          </a:p>
        </p:txBody>
      </p:sp>
    </p:spTree>
    <p:extLst>
      <p:ext uri="{BB962C8B-B14F-4D97-AF65-F5344CB8AC3E}">
        <p14:creationId xmlns:p14="http://schemas.microsoft.com/office/powerpoint/2010/main" val="1321739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intended to sum up your main points.</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15</a:t>
            </a:fld>
            <a:endParaRPr lang="en-US"/>
          </a:p>
        </p:txBody>
      </p:sp>
    </p:spTree>
    <p:extLst>
      <p:ext uri="{BB962C8B-B14F-4D97-AF65-F5344CB8AC3E}">
        <p14:creationId xmlns:p14="http://schemas.microsoft.com/office/powerpoint/2010/main" val="4174942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a:t>
            </a:r>
          </a:p>
          <a:p>
            <a:endParaRPr lang="en-US" dirty="0" smtClean="0"/>
          </a:p>
          <a:p>
            <a:r>
              <a:rPr lang="en-US" dirty="0" smtClean="0"/>
              <a:t>This</a:t>
            </a:r>
            <a:r>
              <a:rPr lang="en-US" baseline="0" dirty="0" smtClean="0"/>
              <a:t> is an overview of the presentation.  </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2</a:t>
            </a:fld>
            <a:endParaRPr lang="en-US"/>
          </a:p>
        </p:txBody>
      </p:sp>
    </p:spTree>
    <p:extLst>
      <p:ext uri="{BB962C8B-B14F-4D97-AF65-F5344CB8AC3E}">
        <p14:creationId xmlns:p14="http://schemas.microsoft.com/office/powerpoint/2010/main" val="202330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that employees understand that It</a:t>
            </a:r>
            <a:r>
              <a:rPr lang="en-US" baseline="0" dirty="0" smtClean="0"/>
              <a:t> is not just about representation or having the numbers.  Hiring diverse groups or those who are underrepresented such as women in trucking is only one step.  Creating a culture that is inclusive is most important.  </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3</a:t>
            </a:fld>
            <a:endParaRPr lang="en-US"/>
          </a:p>
        </p:txBody>
      </p:sp>
    </p:spTree>
    <p:extLst>
      <p:ext uri="{BB962C8B-B14F-4D97-AF65-F5344CB8AC3E}">
        <p14:creationId xmlns:p14="http://schemas.microsoft.com/office/powerpoint/2010/main" val="3458935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To</a:t>
            </a:r>
            <a:r>
              <a:rPr lang="en-US" b="0" baseline="0" dirty="0" smtClean="0"/>
              <a:t> begin this slide note that </a:t>
            </a:r>
            <a:r>
              <a:rPr lang="en-US" b="1" dirty="0" smtClean="0"/>
              <a:t>Women make</a:t>
            </a:r>
            <a:r>
              <a:rPr lang="en-US" b="1" baseline="0" dirty="0" smtClean="0"/>
              <a:t> up 48% of </a:t>
            </a:r>
            <a:r>
              <a:rPr lang="en-US" b="1" dirty="0" smtClean="0"/>
              <a:t>Canadian workforce but only 14% of people employed</a:t>
            </a:r>
            <a:r>
              <a:rPr lang="en-US" b="1" baseline="0" dirty="0" smtClean="0"/>
              <a:t> in </a:t>
            </a:r>
            <a:r>
              <a:rPr lang="en-US" b="1" dirty="0" smtClean="0"/>
              <a:t>Road Transportation</a:t>
            </a:r>
          </a:p>
          <a:p>
            <a:endParaRPr lang="en-US" dirty="0" smtClean="0"/>
          </a:p>
          <a:p>
            <a:r>
              <a:rPr lang="en-US" dirty="0" smtClean="0"/>
              <a:t>Follow by reading the slide to highlight the underrepresentation.</a:t>
            </a:r>
          </a:p>
          <a:p>
            <a:endParaRPr lang="en-US" dirty="0" smtClean="0"/>
          </a:p>
          <a:p>
            <a:r>
              <a:rPr lang="en-US" dirty="0" smtClean="0"/>
              <a:t>These statistics</a:t>
            </a:r>
            <a:r>
              <a:rPr lang="en-US" baseline="0" dirty="0" smtClean="0"/>
              <a:t> help explain why it is important to increase representation to ensure the trucking company is more representative of the community it serves.  It is also important to note that trucking has a skilled </a:t>
            </a:r>
            <a:r>
              <a:rPr lang="en-US" baseline="0" dirty="0" err="1" smtClean="0"/>
              <a:t>labour</a:t>
            </a:r>
            <a:r>
              <a:rPr lang="en-US" baseline="0" dirty="0" smtClean="0"/>
              <a:t> shortage that is only predicted to become more acute in the next decade.  Increasing our representation of women can fill the gaps and improve the industry overall.</a:t>
            </a:r>
          </a:p>
          <a:p>
            <a:endParaRPr lang="en-US" baseline="0" dirty="0" smtClean="0"/>
          </a:p>
          <a:p>
            <a:r>
              <a:rPr lang="en-US" baseline="0" dirty="0" smtClean="0"/>
              <a:t>Here is another area you can give your company statistics.  </a:t>
            </a:r>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4</a:t>
            </a:fld>
            <a:endParaRPr lang="en-US"/>
          </a:p>
        </p:txBody>
      </p:sp>
    </p:spTree>
    <p:extLst>
      <p:ext uri="{BB962C8B-B14F-4D97-AF65-F5344CB8AC3E}">
        <p14:creationId xmlns:p14="http://schemas.microsoft.com/office/powerpoint/2010/main" val="3817014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b="1" dirty="0" smtClean="0">
                <a:solidFill>
                  <a:srgbClr val="242852"/>
                </a:solidFill>
              </a:rPr>
              <a:t>Addresses skills shortages/turnover </a:t>
            </a:r>
            <a:r>
              <a:rPr lang="en-US" sz="1200" dirty="0" smtClean="0">
                <a:solidFill>
                  <a:srgbClr val="242852"/>
                </a:solidFill>
              </a:rPr>
              <a:t>– on this point you can repeat</a:t>
            </a:r>
            <a:r>
              <a:rPr lang="en-US" sz="1200" baseline="0" dirty="0" smtClean="0">
                <a:solidFill>
                  <a:srgbClr val="242852"/>
                </a:solidFill>
              </a:rPr>
              <a:t> that there are skilled shortages in the industry now and these shortages are forecasted to become more acute in the future. </a:t>
            </a:r>
            <a:r>
              <a:rPr lang="en-US" dirty="0" smtClean="0"/>
              <a:t>The Canadian truck transportation sector alone is projected to employ 369,000 people by 2021. To meet this demand the sector will require at least 153,000 additional workers, an average of 14,100 per year.</a:t>
            </a:r>
            <a:r>
              <a:rPr lang="en-CA" dirty="0" smtClean="0"/>
              <a:t>  T</a:t>
            </a:r>
            <a:r>
              <a:rPr lang="en-US" dirty="0" smtClean="0"/>
              <a:t>he gap between supply and demand for truck drivers could reach as high as 33,000 by 2020 in Canada.  It is estimated that the driver shortage will be felt worse in Atlantic  Canada due to an aging demographic.</a:t>
            </a:r>
          </a:p>
          <a:p>
            <a:pPr lvl="0" defTabSz="434340">
              <a:spcBef>
                <a:spcPts val="1200"/>
              </a:spcBef>
              <a:buFont typeface="Wingdings" charset="2"/>
              <a:buChar char="u"/>
              <a:defRPr sz="1800">
                <a:solidFill>
                  <a:srgbClr val="000000"/>
                </a:solidFill>
              </a:defRPr>
            </a:pPr>
            <a:endParaRPr lang="en-US" sz="1200" dirty="0" smtClean="0">
              <a:solidFill>
                <a:srgbClr val="242852"/>
              </a:solidFill>
            </a:endParaRPr>
          </a:p>
          <a:p>
            <a:pPr lvl="0" defTabSz="434340">
              <a:spcBef>
                <a:spcPts val="1200"/>
              </a:spcBef>
              <a:buFont typeface="Wingdings" charset="2"/>
              <a:buChar char="u"/>
              <a:defRPr sz="1800">
                <a:solidFill>
                  <a:srgbClr val="000000"/>
                </a:solidFill>
              </a:defRPr>
            </a:pPr>
            <a:r>
              <a:rPr lang="en-US" sz="1200" b="1" dirty="0" smtClean="0">
                <a:solidFill>
                  <a:srgbClr val="242852"/>
                </a:solidFill>
              </a:rPr>
              <a:t>Attracts a new customer base – </a:t>
            </a:r>
            <a:r>
              <a:rPr lang="en-US" sz="1200" b="0" dirty="0" smtClean="0">
                <a:solidFill>
                  <a:srgbClr val="242852"/>
                </a:solidFill>
              </a:rPr>
              <a:t>women</a:t>
            </a:r>
            <a:r>
              <a:rPr lang="en-US" sz="1200" b="0" baseline="0" dirty="0" smtClean="0">
                <a:solidFill>
                  <a:srgbClr val="242852"/>
                </a:solidFill>
              </a:rPr>
              <a:t> are the largest consumer of products and services.  Having women involved and/or offering a woman’s perspective can open the company to different markets/customers</a:t>
            </a:r>
            <a:endParaRPr lang="en-US" sz="1200" b="1" dirty="0" smtClean="0">
              <a:solidFill>
                <a:srgbClr val="242852"/>
              </a:solidFill>
            </a:endParaRPr>
          </a:p>
          <a:p>
            <a:pPr lvl="0" defTabSz="434340">
              <a:spcBef>
                <a:spcPts val="1200"/>
              </a:spcBef>
              <a:buFont typeface="Wingdings" charset="2"/>
              <a:buChar char="u"/>
              <a:defRPr sz="1800">
                <a:solidFill>
                  <a:srgbClr val="000000"/>
                </a:solidFill>
              </a:defRPr>
            </a:pPr>
            <a:r>
              <a:rPr lang="en-US" sz="1200" b="1" dirty="0" smtClean="0">
                <a:solidFill>
                  <a:srgbClr val="242852"/>
                </a:solidFill>
              </a:rPr>
              <a:t>Fosters innovation/creativity – </a:t>
            </a:r>
            <a:r>
              <a:rPr lang="en-US" sz="1200" b="0" dirty="0" smtClean="0">
                <a:solidFill>
                  <a:srgbClr val="242852"/>
                </a:solidFill>
              </a:rPr>
              <a:t>when there are diverse viewpoints there is a better</a:t>
            </a:r>
            <a:r>
              <a:rPr lang="en-US" sz="1200" b="0" baseline="0" dirty="0" smtClean="0">
                <a:solidFill>
                  <a:srgbClr val="242852"/>
                </a:solidFill>
              </a:rPr>
              <a:t> opportunity to be creative and avoid “group think”</a:t>
            </a:r>
            <a:endParaRPr lang="en-US" sz="1200" b="1" dirty="0" smtClean="0">
              <a:solidFill>
                <a:srgbClr val="242852"/>
              </a:solidFill>
            </a:endParaRPr>
          </a:p>
          <a:p>
            <a:pPr lvl="0" defTabSz="434340">
              <a:spcBef>
                <a:spcPts val="1200"/>
              </a:spcBef>
              <a:buFont typeface="Wingdings" charset="2"/>
              <a:buChar char="u"/>
              <a:defRPr sz="1800">
                <a:solidFill>
                  <a:srgbClr val="000000"/>
                </a:solidFill>
              </a:defRPr>
            </a:pPr>
            <a:r>
              <a:rPr lang="en-US" sz="1200" b="1" dirty="0" smtClean="0">
                <a:solidFill>
                  <a:srgbClr val="242852"/>
                </a:solidFill>
              </a:rPr>
              <a:t>Increases productivity </a:t>
            </a:r>
            <a:r>
              <a:rPr lang="en-US" sz="1200" b="0" dirty="0" smtClean="0">
                <a:solidFill>
                  <a:srgbClr val="242852"/>
                </a:solidFill>
              </a:rPr>
              <a:t>– When managed properly, diversity can improve productivity with the</a:t>
            </a:r>
            <a:r>
              <a:rPr lang="en-US" sz="1200" b="0" baseline="0" dirty="0" smtClean="0">
                <a:solidFill>
                  <a:srgbClr val="242852"/>
                </a:solidFill>
              </a:rPr>
              <a:t> creation of better processes and systems</a:t>
            </a:r>
            <a:endParaRPr lang="en-US" sz="1200" b="1" dirty="0" smtClean="0">
              <a:solidFill>
                <a:srgbClr val="242852"/>
              </a:solidFill>
            </a:endParaRPr>
          </a:p>
          <a:p>
            <a:pPr lvl="0" defTabSz="434340">
              <a:spcBef>
                <a:spcPts val="1200"/>
              </a:spcBef>
              <a:buFont typeface="Wingdings" charset="2"/>
              <a:buChar char="u"/>
              <a:defRPr sz="1800">
                <a:solidFill>
                  <a:srgbClr val="000000"/>
                </a:solidFill>
              </a:defRPr>
            </a:pPr>
            <a:r>
              <a:rPr lang="en-US" sz="1200" b="1" dirty="0" smtClean="0">
                <a:solidFill>
                  <a:srgbClr val="242852"/>
                </a:solidFill>
              </a:rPr>
              <a:t>Positive Reputation- </a:t>
            </a:r>
            <a:r>
              <a:rPr lang="en-US" sz="1200" b="0" dirty="0" smtClean="0">
                <a:solidFill>
                  <a:srgbClr val="242852"/>
                </a:solidFill>
              </a:rPr>
              <a:t>a diverse and inclusive company</a:t>
            </a:r>
            <a:r>
              <a:rPr lang="en-US" sz="1200" b="0" baseline="0" dirty="0" smtClean="0">
                <a:solidFill>
                  <a:srgbClr val="242852"/>
                </a:solidFill>
              </a:rPr>
              <a:t> becomes not only a place people want to work but also is a company people want to do business with</a:t>
            </a:r>
            <a:endParaRPr lang="en-US" sz="1200" b="0" dirty="0" smtClean="0">
              <a:solidFill>
                <a:srgbClr val="242852"/>
              </a:solidFill>
            </a:endParaRPr>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5</a:t>
            </a:fld>
            <a:endParaRPr lang="en-US"/>
          </a:p>
        </p:txBody>
      </p:sp>
    </p:spTree>
    <p:extLst>
      <p:ext uri="{BB962C8B-B14F-4D97-AF65-F5344CB8AC3E}">
        <p14:creationId xmlns:p14="http://schemas.microsoft.com/office/powerpoint/2010/main" val="2196325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Diversity does have its challenges.  In order to overcome them, we must recognize them and ensure we are equipped</a:t>
            </a:r>
            <a:r>
              <a:rPr lang="en-US" baseline="0" dirty="0" smtClean="0"/>
              <a:t> with the tools to overcome them.</a:t>
            </a:r>
          </a:p>
          <a:p>
            <a:endParaRPr lang="en-US" baseline="0" dirty="0" smtClean="0"/>
          </a:p>
          <a:p>
            <a:pPr lvl="0">
              <a:buFont typeface="Wingdings" charset="2"/>
              <a:buChar char="u"/>
              <a:defRPr sz="1800">
                <a:solidFill>
                  <a:srgbClr val="000000"/>
                </a:solidFill>
              </a:defRPr>
            </a:pPr>
            <a:r>
              <a:rPr lang="en-US" sz="1200" dirty="0" smtClean="0">
                <a:solidFill>
                  <a:srgbClr val="242852"/>
                </a:solidFill>
              </a:rPr>
              <a:t>Communication Barriers – Everyone has</a:t>
            </a:r>
            <a:r>
              <a:rPr lang="en-US" sz="1200" baseline="0" dirty="0" smtClean="0">
                <a:solidFill>
                  <a:srgbClr val="242852"/>
                </a:solidFill>
              </a:rPr>
              <a:t> a unique set of beliefs that are shaped by their experiences.  Some of the experiences we have are gender specific.  This may mean that we interpret or have different reactions to the same events.  Understanding this and being open to others viewpoints and actively listening without judgment can help an organization create a respectful workplace for all. </a:t>
            </a:r>
            <a:endParaRPr lang="en-US" sz="1200" dirty="0" smtClean="0">
              <a:solidFill>
                <a:srgbClr val="242852"/>
              </a:solidFill>
            </a:endParaRPr>
          </a:p>
          <a:p>
            <a:pPr lvl="0">
              <a:buFont typeface="Wingdings" charset="2"/>
              <a:buChar char="u"/>
              <a:defRPr sz="1800">
                <a:solidFill>
                  <a:srgbClr val="000000"/>
                </a:solidFill>
              </a:defRPr>
            </a:pPr>
            <a:r>
              <a:rPr lang="en-US" sz="1200" dirty="0" smtClean="0">
                <a:solidFill>
                  <a:srgbClr val="242852"/>
                </a:solidFill>
              </a:rPr>
              <a:t>Stereotypes/Biases – To</a:t>
            </a:r>
            <a:r>
              <a:rPr lang="en-US" sz="1200" baseline="0" dirty="0" smtClean="0">
                <a:solidFill>
                  <a:srgbClr val="242852"/>
                </a:solidFill>
              </a:rPr>
              <a:t> be inclusive we need to challenge our own biases and stereotypes.  Women are not as strong as men or not as mechanically inclined are just two such examples.  It must be stressed here that the competencies to perform any task in trucking is NOT gender specific.  </a:t>
            </a:r>
            <a:endParaRPr lang="en-US" sz="1200" dirty="0" smtClean="0">
              <a:solidFill>
                <a:srgbClr val="242852"/>
              </a:solidFill>
            </a:endParaRPr>
          </a:p>
          <a:p>
            <a:pPr lvl="0">
              <a:buFont typeface="Wingdings" charset="2"/>
              <a:buChar char="u"/>
              <a:defRPr sz="1800">
                <a:solidFill>
                  <a:srgbClr val="000000"/>
                </a:solidFill>
              </a:defRPr>
            </a:pPr>
            <a:r>
              <a:rPr lang="en-US" sz="1200" dirty="0" smtClean="0">
                <a:solidFill>
                  <a:srgbClr val="242852"/>
                </a:solidFill>
              </a:rPr>
              <a:t>Opposition to Change – Many people are reluctant to change.  Fortunately trucking</a:t>
            </a:r>
            <a:r>
              <a:rPr lang="en-US" sz="1200" baseline="0" dirty="0" smtClean="0">
                <a:solidFill>
                  <a:srgbClr val="242852"/>
                </a:solidFill>
              </a:rPr>
              <a:t> is dynamic and changing all the time.  Making sure people understand the change and the overall benefits to everyone can go a long way to bring the naysayers on side.</a:t>
            </a:r>
            <a:endParaRPr lang="en-US" sz="1200" dirty="0" smtClean="0">
              <a:solidFill>
                <a:srgbClr val="242852"/>
              </a:solidFill>
            </a:endParaRPr>
          </a:p>
          <a:p>
            <a:pPr lvl="0">
              <a:buFont typeface="Wingdings" charset="2"/>
              <a:buChar char="u"/>
              <a:defRPr sz="1800">
                <a:solidFill>
                  <a:srgbClr val="000000"/>
                </a:solidFill>
              </a:defRPr>
            </a:pPr>
            <a:r>
              <a:rPr lang="en-US" sz="1200" dirty="0" smtClean="0">
                <a:solidFill>
                  <a:srgbClr val="242852"/>
                </a:solidFill>
              </a:rPr>
              <a:t>Implementation – Sometimes when people have opposing</a:t>
            </a:r>
            <a:r>
              <a:rPr lang="en-US" sz="1200" baseline="0" dirty="0" smtClean="0">
                <a:solidFill>
                  <a:srgbClr val="242852"/>
                </a:solidFill>
              </a:rPr>
              <a:t> viewpoints it slows down the process from conception to implementation.  This slow down, however, can be very beneficial as it allows us to spend the best amount of time in the planning stage to ensure success.</a:t>
            </a:r>
            <a:endParaRPr lang="en-US" sz="1200" dirty="0" smtClean="0">
              <a:solidFill>
                <a:srgbClr val="242852"/>
              </a:solidFill>
            </a:endParaRPr>
          </a:p>
          <a:p>
            <a:pPr lvl="0">
              <a:buFont typeface="Wingdings" charset="2"/>
              <a:buChar char="u"/>
              <a:defRPr sz="1800">
                <a:solidFill>
                  <a:srgbClr val="000000"/>
                </a:solidFill>
              </a:defRPr>
            </a:pPr>
            <a:r>
              <a:rPr lang="en-US" sz="1200" dirty="0" smtClean="0">
                <a:solidFill>
                  <a:srgbClr val="242852"/>
                </a:solidFill>
              </a:rPr>
              <a:t>Managing Diversity – Diversity can result in conflict, however,</a:t>
            </a:r>
            <a:r>
              <a:rPr lang="en-US" sz="1200" baseline="0" dirty="0" smtClean="0">
                <a:solidFill>
                  <a:srgbClr val="242852"/>
                </a:solidFill>
              </a:rPr>
              <a:t> good conflict can result in better creativity and solutions to problems.  </a:t>
            </a:r>
            <a:endParaRPr lang="en-US" sz="1200" dirty="0" smtClean="0">
              <a:solidFill>
                <a:srgbClr val="242852"/>
              </a:solidFill>
            </a:endParaRPr>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6</a:t>
            </a:fld>
            <a:endParaRPr lang="en-US"/>
          </a:p>
        </p:txBody>
      </p:sp>
    </p:spTree>
    <p:extLst>
      <p:ext uri="{BB962C8B-B14F-4D97-AF65-F5344CB8AC3E}">
        <p14:creationId xmlns:p14="http://schemas.microsoft.com/office/powerpoint/2010/main" val="742125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Canada, Employment Equity is not only the right thing to do, it is the law.  </a:t>
            </a:r>
            <a:r>
              <a:rPr lang="en-CA" sz="1200" kern="1200" dirty="0" smtClean="0">
                <a:solidFill>
                  <a:schemeClr val="tx1"/>
                </a:solidFill>
                <a:effectLst/>
                <a:latin typeface="+mn-lt"/>
                <a:ea typeface="+mn-ea"/>
                <a:cs typeface="+mn-cs"/>
              </a:rPr>
              <a:t>This includes gender equity.  What this means and which legislation you are responsible to follow depends upon the jurisdiction under which your company operates.   </a:t>
            </a:r>
          </a:p>
          <a:p>
            <a:r>
              <a:rPr lang="en-CA" sz="1200" kern="1200" dirty="0" smtClean="0">
                <a:solidFill>
                  <a:schemeClr val="tx1"/>
                </a:solidFill>
                <a:effectLst/>
                <a:latin typeface="+mn-lt"/>
                <a:ea typeface="+mn-ea"/>
                <a:cs typeface="+mn-cs"/>
              </a:rPr>
              <a:t> </a:t>
            </a:r>
          </a:p>
          <a:p>
            <a:r>
              <a:rPr lang="en-CA" sz="1200" kern="1200" dirty="0" smtClean="0">
                <a:solidFill>
                  <a:schemeClr val="tx1"/>
                </a:solidFill>
                <a:effectLst/>
                <a:latin typeface="+mn-lt"/>
                <a:ea typeface="+mn-ea"/>
                <a:cs typeface="+mn-cs"/>
              </a:rPr>
              <a:t>Ensuring a person’s sex or gender does not interfere with his or her employability, pay and/or advancement is an employer’s responsibility.  Employment equity is about hiring, retaining and advancing the best person for the job.</a:t>
            </a:r>
          </a:p>
          <a:p>
            <a:r>
              <a:rPr lang="en-CA" sz="1200" kern="1200" dirty="0" smtClean="0">
                <a:solidFill>
                  <a:schemeClr val="tx1"/>
                </a:solidFill>
                <a:effectLst/>
                <a:latin typeface="+mn-lt"/>
                <a:ea typeface="+mn-ea"/>
                <a:cs typeface="+mn-cs"/>
              </a:rPr>
              <a:t> </a:t>
            </a:r>
          </a:p>
          <a:p>
            <a:r>
              <a:rPr lang="en-CA" sz="1200" kern="1200" dirty="0" smtClean="0">
                <a:solidFill>
                  <a:schemeClr val="tx1"/>
                </a:solidFill>
                <a:effectLst/>
                <a:latin typeface="+mn-lt"/>
                <a:ea typeface="+mn-ea"/>
                <a:cs typeface="+mn-cs"/>
              </a:rPr>
              <a:t>Employment equity DOES NOT mean that women must be afforded special treatment or employment opportunities despite her qualifications or ability.  On the contrary, employment equity has been legislated to eliminate employment barriers that have existed and to improve a woman’s access to all occupations including those in trucking that are traditionally male-dominated. </a:t>
            </a:r>
          </a:p>
          <a:p>
            <a:r>
              <a:rPr lang="en-CA" sz="1200" kern="1200" dirty="0" smtClean="0">
                <a:solidFill>
                  <a:schemeClr val="tx1"/>
                </a:solidFill>
                <a:effectLst/>
                <a:latin typeface="+mn-lt"/>
                <a:ea typeface="+mn-ea"/>
                <a:cs typeface="+mn-cs"/>
              </a:rPr>
              <a:t> </a:t>
            </a:r>
          </a:p>
          <a:p>
            <a:r>
              <a:rPr lang="en-CA" sz="1200" kern="1200" dirty="0" smtClean="0">
                <a:solidFill>
                  <a:schemeClr val="tx1"/>
                </a:solidFill>
                <a:effectLst/>
                <a:latin typeface="+mn-lt"/>
                <a:ea typeface="+mn-ea"/>
                <a:cs typeface="+mn-cs"/>
              </a:rPr>
              <a:t>To deny someone employment opportunities for any reason unrelated to ability can be considered discriminatory.  Sometimes accommodations must be made to prevent or eliminate discriminatory practices.   </a:t>
            </a:r>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7</a:t>
            </a:fld>
            <a:endParaRPr lang="en-US"/>
          </a:p>
        </p:txBody>
      </p:sp>
    </p:spTree>
    <p:extLst>
      <p:ext uri="{BB962C8B-B14F-4D97-AF65-F5344CB8AC3E}">
        <p14:creationId xmlns:p14="http://schemas.microsoft.com/office/powerpoint/2010/main" val="2660752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0045" marR="0" lvl="1" indent="0" algn="l" defTabSz="288036" rtl="0" eaLnBrk="1" fontAlgn="auto" latinLnBrk="0" hangingPunct="1">
              <a:lnSpc>
                <a:spcPct val="100000"/>
              </a:lnSpc>
              <a:spcBef>
                <a:spcPts val="2200"/>
              </a:spcBef>
              <a:spcAft>
                <a:spcPts val="0"/>
              </a:spcAft>
              <a:buClrTx/>
              <a:buSzTx/>
              <a:buFont typeface="Wingdings" charset="2"/>
              <a:buNone/>
              <a:tabLst/>
              <a:defRPr sz="1800">
                <a:solidFill>
                  <a:srgbClr val="000000"/>
                </a:solidFill>
              </a:defRPr>
            </a:pPr>
            <a:r>
              <a:rPr lang="en-CA" sz="1800" kern="1200" dirty="0" smtClean="0">
                <a:solidFill>
                  <a:schemeClr val="tx1"/>
                </a:solidFill>
                <a:effectLst/>
                <a:latin typeface="+mn-lt"/>
                <a:ea typeface="+mn-ea"/>
                <a:cs typeface="+mn-cs"/>
              </a:rPr>
              <a:t>Equal Opportunity for Employment in Canada is legislated by the </a:t>
            </a:r>
            <a:r>
              <a:rPr lang="en-CA" sz="1800" u="sng" kern="1200" dirty="0" smtClean="0">
                <a:solidFill>
                  <a:schemeClr val="tx1"/>
                </a:solidFill>
                <a:effectLst/>
                <a:latin typeface="+mn-lt"/>
                <a:ea typeface="+mn-ea"/>
                <a:cs typeface="+mn-cs"/>
              </a:rPr>
              <a:t>Employment Equity Act</a:t>
            </a:r>
            <a:r>
              <a:rPr lang="en-CA" sz="1800" kern="1200" dirty="0" smtClean="0">
                <a:solidFill>
                  <a:schemeClr val="tx1"/>
                </a:solidFill>
                <a:effectLst/>
                <a:latin typeface="+mn-lt"/>
                <a:ea typeface="+mn-ea"/>
                <a:cs typeface="+mn-cs"/>
              </a:rPr>
              <a:t>.  As a federally regulated company, you are expected to uphold the principles of this Act by eliminating employment barriers for women and three other designated groups and to increase their representation in workplaces where they have been traditional underrepresented.  </a:t>
            </a:r>
          </a:p>
          <a:p>
            <a:pPr marL="360045" lvl="1" indent="0" defTabSz="288036">
              <a:spcBef>
                <a:spcPts val="2200"/>
              </a:spcBef>
              <a:buFont typeface="Wingdings" charset="2"/>
              <a:buNone/>
              <a:defRPr sz="1800">
                <a:solidFill>
                  <a:srgbClr val="000000"/>
                </a:solidFill>
              </a:defRPr>
            </a:pPr>
            <a:endParaRPr lang="en-US" sz="2268" dirty="0" smtClean="0">
              <a:solidFill>
                <a:srgbClr val="FFFFFF"/>
              </a:solidFill>
            </a:endParaRPr>
          </a:p>
          <a:p>
            <a:pPr marL="720090" lvl="1" indent="-360045" defTabSz="288036">
              <a:spcBef>
                <a:spcPts val="2200"/>
              </a:spcBef>
              <a:buFont typeface="Wingdings" charset="2"/>
              <a:buChar char="u"/>
              <a:defRPr sz="1800">
                <a:solidFill>
                  <a:srgbClr val="000000"/>
                </a:solidFill>
              </a:defRPr>
            </a:pPr>
            <a:endParaRPr lang="en-US" sz="2268" dirty="0" smtClean="0">
              <a:solidFill>
                <a:srgbClr val="FFFFFF"/>
              </a:solidFill>
            </a:endParaRPr>
          </a:p>
          <a:p>
            <a:pPr marL="720090" lvl="1" indent="-360045" defTabSz="288036">
              <a:spcBef>
                <a:spcPts val="2200"/>
              </a:spcBef>
              <a:buFont typeface="Wingdings" charset="2"/>
              <a:buChar char="u"/>
              <a:defRPr sz="1800">
                <a:solidFill>
                  <a:srgbClr val="000000"/>
                </a:solidFill>
              </a:defRPr>
            </a:pPr>
            <a:r>
              <a:rPr lang="en-US" sz="2268" dirty="0" smtClean="0">
                <a:solidFill>
                  <a:srgbClr val="FFFFFF"/>
                </a:solidFill>
              </a:rPr>
              <a:t>Must report annual employee data (</a:t>
            </a:r>
            <a:r>
              <a:rPr lang="en-US" sz="2268" dirty="0" err="1" smtClean="0">
                <a:solidFill>
                  <a:srgbClr val="FFFFFF"/>
                </a:solidFill>
              </a:rPr>
              <a:t>Labour</a:t>
            </a:r>
            <a:r>
              <a:rPr lang="en-US" sz="2268" dirty="0" smtClean="0">
                <a:solidFill>
                  <a:srgbClr val="FFFFFF"/>
                </a:solidFill>
              </a:rPr>
              <a:t> Program LEEP)</a:t>
            </a:r>
          </a:p>
          <a:p>
            <a:pPr marL="1080135" lvl="2" indent="-360045" defTabSz="288036">
              <a:spcBef>
                <a:spcPts val="2200"/>
              </a:spcBef>
              <a:buFont typeface="Wingdings" charset="2"/>
              <a:buChar char="u"/>
              <a:defRPr sz="1800">
                <a:solidFill>
                  <a:srgbClr val="000000"/>
                </a:solidFill>
              </a:defRPr>
            </a:pPr>
            <a:r>
              <a:rPr lang="en-US" sz="2268" dirty="0" smtClean="0">
                <a:solidFill>
                  <a:srgbClr val="FFFFFF"/>
                </a:solidFill>
              </a:rPr>
              <a:t>Total employees in designated and non-designated groups, age, occupation, salaries, promotions, terminations</a:t>
            </a:r>
          </a:p>
          <a:p>
            <a:pPr marL="1080135" lvl="2" indent="-360045" defTabSz="288036">
              <a:spcBef>
                <a:spcPts val="2200"/>
              </a:spcBef>
              <a:buFont typeface="Wingdings" charset="2"/>
              <a:buChar char="u"/>
              <a:defRPr sz="1800">
                <a:solidFill>
                  <a:srgbClr val="000000"/>
                </a:solidFill>
              </a:defRPr>
            </a:pPr>
            <a:r>
              <a:rPr lang="en-US" sz="2268" dirty="0" smtClean="0">
                <a:solidFill>
                  <a:srgbClr val="FFFFFF"/>
                </a:solidFill>
              </a:rPr>
              <a:t>Action plans to meet representation for geographical region</a:t>
            </a:r>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8</a:t>
            </a:fld>
            <a:endParaRPr lang="en-US"/>
          </a:p>
        </p:txBody>
      </p:sp>
    </p:spTree>
    <p:extLst>
      <p:ext uri="{BB962C8B-B14F-4D97-AF65-F5344CB8AC3E}">
        <p14:creationId xmlns:p14="http://schemas.microsoft.com/office/powerpoint/2010/main" val="3045993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smtClean="0">
                <a:solidFill>
                  <a:schemeClr val="tx1"/>
                </a:solidFill>
                <a:effectLst/>
                <a:latin typeface="+mn-lt"/>
                <a:ea typeface="+mn-ea"/>
                <a:cs typeface="+mn-cs"/>
              </a:rPr>
              <a:t>The Canada Human Rights Commission is a federal organization created to </a:t>
            </a:r>
            <a:r>
              <a:rPr lang="en-US" sz="1200" kern="1200" dirty="0" smtClean="0">
                <a:solidFill>
                  <a:schemeClr val="tx1"/>
                </a:solidFill>
                <a:effectLst/>
                <a:latin typeface="+mn-lt"/>
                <a:ea typeface="+mn-ea"/>
                <a:cs typeface="+mn-cs"/>
              </a:rPr>
              <a:t>promote the principle of equal opportunity including gender equality.  It is empowered under the </a:t>
            </a:r>
            <a:r>
              <a:rPr lang="en-US" sz="1200" u="sng" kern="1200" dirty="0" smtClean="0">
                <a:solidFill>
                  <a:schemeClr val="tx1"/>
                </a:solidFill>
                <a:effectLst/>
                <a:latin typeface="+mn-lt"/>
                <a:ea typeface="+mn-ea"/>
                <a:cs typeface="+mn-cs"/>
              </a:rPr>
              <a:t>Canada Human Rights Act</a:t>
            </a:r>
            <a:r>
              <a:rPr lang="en-US" sz="1200" kern="1200" dirty="0" smtClean="0">
                <a:solidFill>
                  <a:schemeClr val="tx1"/>
                </a:solidFill>
                <a:effectLst/>
                <a:latin typeface="+mn-lt"/>
                <a:ea typeface="+mn-ea"/>
                <a:cs typeface="+mn-cs"/>
              </a:rPr>
              <a:t> to investigate and try and settle complaints of discrimination in employment for organizations and companies under federal jurisdiction.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 more information, please visit:  </a:t>
            </a:r>
            <a:r>
              <a:rPr lang="en-US" sz="1200" u="sng" kern="1200" dirty="0" smtClean="0">
                <a:solidFill>
                  <a:schemeClr val="tx1"/>
                </a:solidFill>
                <a:effectLst/>
                <a:latin typeface="+mn-lt"/>
                <a:ea typeface="+mn-ea"/>
                <a:cs typeface="+mn-cs"/>
                <a:hlinkClick r:id="rId3"/>
              </a:rPr>
              <a:t>http://www.chrc-ccdp.gc.ca/eng</a:t>
            </a:r>
            <a:endParaRPr lang="en-CA"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F76B527-7642-4F43-B4B8-DDF9E23F7074}" type="slidenum">
              <a:rPr lang="en-US" smtClean="0"/>
              <a:t>9</a:t>
            </a:fld>
            <a:endParaRPr lang="en-US"/>
          </a:p>
        </p:txBody>
      </p:sp>
    </p:spTree>
    <p:extLst>
      <p:ext uri="{BB962C8B-B14F-4D97-AF65-F5344CB8AC3E}">
        <p14:creationId xmlns:p14="http://schemas.microsoft.com/office/powerpoint/2010/main" val="2176617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3/30/2016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3/30/2016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3/30/2016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3/30/2016</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3/30/2016</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9.xml"/><Relationship Id="rId5" Type="http://schemas.openxmlformats.org/officeDocument/2006/relationships/image" Target="../media/image7.jp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laws-lois.justice.gc.ca/eng/acts/E-5.40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laws-lois.justice.gc.ca/eng/acts/h-6/"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42607"/>
            <a:ext cx="7543800" cy="1597233"/>
          </a:xfrm>
        </p:spPr>
        <p:txBody>
          <a:bodyPr/>
          <a:lstStyle/>
          <a:p>
            <a:pPr algn="ctr"/>
            <a:r>
              <a:rPr lang="en-US" sz="4000" b="1" dirty="0" smtClean="0"/>
              <a:t>The Inclusion of </a:t>
            </a:r>
            <a:br>
              <a:rPr lang="en-US" sz="4000" b="1" dirty="0" smtClean="0"/>
            </a:br>
            <a:r>
              <a:rPr lang="en-US" sz="4000" b="1" dirty="0" smtClean="0"/>
              <a:t>Women in Trucking </a:t>
            </a:r>
            <a:endParaRPr lang="en-US" sz="4000" b="1"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7452" y="2405474"/>
            <a:ext cx="4114800" cy="2730731"/>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32252" y="2401318"/>
            <a:ext cx="4102331" cy="2734887"/>
          </a:xfrm>
          <a:prstGeom prst="rect">
            <a:avLst/>
          </a:prstGeom>
        </p:spPr>
      </p:pic>
    </p:spTree>
    <p:extLst>
      <p:ext uri="{BB962C8B-B14F-4D97-AF65-F5344CB8AC3E}">
        <p14:creationId xmlns:p14="http://schemas.microsoft.com/office/powerpoint/2010/main" val="956795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smtClean="0">
                <a:solidFill>
                  <a:srgbClr val="242852"/>
                </a:solidFill>
              </a:rPr>
              <a:t>Grounds for Discrimination</a:t>
            </a:r>
            <a:endParaRPr lang="en-US" sz="3600" b="1" dirty="0">
              <a:solidFill>
                <a:srgbClr val="242852"/>
              </a:solidFill>
            </a:endParaRPr>
          </a:p>
        </p:txBody>
      </p:sp>
      <p:sp>
        <p:nvSpPr>
          <p:cNvPr id="8" name="Content Placeholder 2"/>
          <p:cNvSpPr txBox="1">
            <a:spLocks noGrp="1"/>
          </p:cNvSpPr>
          <p:nvPr>
            <p:ph idx="1"/>
          </p:nvPr>
        </p:nvSpPr>
        <p:spPr>
          <a:xfrm>
            <a:off x="4463773" y="1674208"/>
            <a:ext cx="3264244" cy="3771900"/>
          </a:xfrm>
          <a:prstGeom prst="rect">
            <a:avLst/>
          </a:prstGeom>
        </p:spPr>
        <p:txBody>
          <a:bodyPr vert="horz" lIns="91440" tIns="45720" rIns="91440" bIns="45720" rtlCol="0">
            <a:normAutofit fontScale="92500" lnSpcReduction="10000"/>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a:lstStyle>
          <a:p>
            <a:r>
              <a:rPr lang="en-US" sz="2800" dirty="0" smtClean="0">
                <a:solidFill>
                  <a:srgbClr val="242852"/>
                </a:solidFill>
              </a:rPr>
              <a:t>Sexual Orientation</a:t>
            </a:r>
          </a:p>
          <a:p>
            <a:r>
              <a:rPr lang="en-US" sz="2800" dirty="0" smtClean="0">
                <a:solidFill>
                  <a:srgbClr val="242852"/>
                </a:solidFill>
              </a:rPr>
              <a:t>Marital Status</a:t>
            </a:r>
          </a:p>
          <a:p>
            <a:r>
              <a:rPr lang="en-US" sz="2800" dirty="0" smtClean="0">
                <a:solidFill>
                  <a:srgbClr val="242852"/>
                </a:solidFill>
              </a:rPr>
              <a:t>Family status</a:t>
            </a:r>
          </a:p>
          <a:p>
            <a:r>
              <a:rPr lang="en-US" sz="2800" dirty="0" smtClean="0">
                <a:solidFill>
                  <a:srgbClr val="242852"/>
                </a:solidFill>
              </a:rPr>
              <a:t>Disability</a:t>
            </a:r>
          </a:p>
          <a:p>
            <a:r>
              <a:rPr lang="en-US" sz="2800" dirty="0" smtClean="0">
                <a:solidFill>
                  <a:srgbClr val="242852"/>
                </a:solidFill>
              </a:rPr>
              <a:t>Pardoned Conviction</a:t>
            </a:r>
          </a:p>
        </p:txBody>
      </p:sp>
      <p:sp>
        <p:nvSpPr>
          <p:cNvPr id="9" name="Content Placeholder 2"/>
          <p:cNvSpPr txBox="1">
            <a:spLocks/>
          </p:cNvSpPr>
          <p:nvPr/>
        </p:nvSpPr>
        <p:spPr>
          <a:xfrm>
            <a:off x="685800" y="1732581"/>
            <a:ext cx="3145992" cy="420893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en-US" sz="2800" dirty="0" smtClean="0"/>
              <a:t>Race</a:t>
            </a:r>
          </a:p>
          <a:p>
            <a:r>
              <a:rPr lang="en-US" sz="2800" dirty="0" smtClean="0"/>
              <a:t>Ethnic Origin</a:t>
            </a:r>
          </a:p>
          <a:p>
            <a:r>
              <a:rPr lang="en-US" sz="2800" dirty="0" err="1" smtClean="0"/>
              <a:t>Colour</a:t>
            </a:r>
            <a:endParaRPr lang="en-US" sz="2800" dirty="0" smtClean="0"/>
          </a:p>
          <a:p>
            <a:r>
              <a:rPr lang="en-US" sz="2800" dirty="0" smtClean="0"/>
              <a:t>Religion</a:t>
            </a:r>
          </a:p>
          <a:p>
            <a:r>
              <a:rPr lang="en-US" sz="2800" dirty="0" smtClean="0"/>
              <a:t>Age</a:t>
            </a:r>
          </a:p>
          <a:p>
            <a:r>
              <a:rPr lang="en-US" sz="2800" b="1" dirty="0" smtClean="0"/>
              <a:t>Sex</a:t>
            </a:r>
            <a:endParaRPr lang="en-US" sz="2800" b="1"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743566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553" y="654492"/>
            <a:ext cx="7772400" cy="594626"/>
          </a:xfrm>
        </p:spPr>
        <p:txBody>
          <a:bodyPr/>
          <a:lstStyle/>
          <a:p>
            <a:pPr algn="l"/>
            <a:r>
              <a:rPr lang="en-US" sz="3600" dirty="0" smtClean="0">
                <a:solidFill>
                  <a:srgbClr val="242852"/>
                </a:solidFill>
              </a:rPr>
              <a:t>Example of Discrimination</a:t>
            </a:r>
            <a:endParaRPr lang="en-US" sz="3600" dirty="0">
              <a:solidFill>
                <a:srgbClr val="242852"/>
              </a:solidFill>
            </a:endParaRPr>
          </a:p>
        </p:txBody>
      </p:sp>
      <p:sp>
        <p:nvSpPr>
          <p:cNvPr id="4" name="Text Placeholder 3"/>
          <p:cNvSpPr>
            <a:spLocks noGrp="1"/>
          </p:cNvSpPr>
          <p:nvPr>
            <p:ph type="body" sz="half" idx="2"/>
          </p:nvPr>
        </p:nvSpPr>
        <p:spPr>
          <a:xfrm>
            <a:off x="4482353" y="2327954"/>
            <a:ext cx="3657600" cy="2079414"/>
          </a:xfrm>
        </p:spPr>
        <p:txBody>
          <a:bodyPr>
            <a:noAutofit/>
          </a:bodyPr>
          <a:lstStyle/>
          <a:p>
            <a:r>
              <a:rPr lang="en-US" sz="2400" dirty="0" smtClean="0"/>
              <a:t>Montreal, Quebec</a:t>
            </a:r>
          </a:p>
          <a:p>
            <a:pPr marL="285750" indent="-285750">
              <a:buFont typeface="Arial"/>
              <a:buChar char="•"/>
            </a:pPr>
            <a:r>
              <a:rPr lang="en-US" sz="2400" dirty="0" smtClean="0"/>
              <a:t>Company owner refused to hire driver because of gender discrimination </a:t>
            </a:r>
          </a:p>
          <a:p>
            <a:endParaRPr lang="en-US" sz="24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6153" y="1830878"/>
            <a:ext cx="3657600" cy="3196244"/>
          </a:xfrm>
          <a:prstGeom prst="rect">
            <a:avLst/>
          </a:prstGeom>
        </p:spPr>
      </p:pic>
    </p:spTree>
    <p:extLst>
      <p:ext uri="{BB962C8B-B14F-4D97-AF65-F5344CB8AC3E}">
        <p14:creationId xmlns:p14="http://schemas.microsoft.com/office/powerpoint/2010/main" val="972279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a:solidFill>
                  <a:schemeClr val="tx1"/>
                </a:solidFill>
              </a:rPr>
              <a:t>Harassment</a:t>
            </a:r>
          </a:p>
        </p:txBody>
      </p:sp>
      <p:sp>
        <p:nvSpPr>
          <p:cNvPr id="3" name="Content Placeholder 2"/>
          <p:cNvSpPr>
            <a:spLocks noGrp="1"/>
          </p:cNvSpPr>
          <p:nvPr>
            <p:ph idx="1"/>
          </p:nvPr>
        </p:nvSpPr>
        <p:spPr>
          <a:xfrm>
            <a:off x="490857" y="1674209"/>
            <a:ext cx="7583487" cy="3771780"/>
          </a:xfrm>
        </p:spPr>
        <p:txBody>
          <a:bodyPr>
            <a:noAutofit/>
          </a:bodyPr>
          <a:lstStyle/>
          <a:p>
            <a:pPr lvl="0" defTabSz="338327">
              <a:spcBef>
                <a:spcPts val="1400"/>
              </a:spcBef>
              <a:buFont typeface="Wingdings" charset="2"/>
              <a:buChar char="u"/>
              <a:defRPr sz="1800">
                <a:solidFill>
                  <a:srgbClr val="000000"/>
                </a:solidFill>
              </a:defRPr>
            </a:pPr>
            <a:r>
              <a:rPr lang="en-US" sz="2960" dirty="0">
                <a:solidFill>
                  <a:srgbClr val="000000"/>
                </a:solidFill>
              </a:rPr>
              <a:t>Common Discriminatory Practice</a:t>
            </a:r>
          </a:p>
          <a:p>
            <a:pPr marL="1303021" lvl="2" indent="-457200" defTabSz="338327">
              <a:spcBef>
                <a:spcPts val="1400"/>
              </a:spcBef>
              <a:buFont typeface="Wingdings" charset="2"/>
              <a:buChar char="u"/>
              <a:defRPr sz="1800">
                <a:solidFill>
                  <a:srgbClr val="000000"/>
                </a:solidFill>
              </a:defRPr>
            </a:pPr>
            <a:r>
              <a:rPr lang="en-US" sz="2664" dirty="0">
                <a:solidFill>
                  <a:srgbClr val="000000"/>
                </a:solidFill>
              </a:rPr>
              <a:t>Offends or humiliates (physically and verbally)</a:t>
            </a:r>
          </a:p>
          <a:p>
            <a:pPr marL="1303021" lvl="2" indent="-457200" defTabSz="338327">
              <a:spcBef>
                <a:spcPts val="1400"/>
              </a:spcBef>
              <a:buFont typeface="Wingdings" charset="2"/>
              <a:buChar char="u"/>
              <a:defRPr sz="1800">
                <a:solidFill>
                  <a:srgbClr val="000000"/>
                </a:solidFill>
              </a:defRPr>
            </a:pPr>
            <a:r>
              <a:rPr lang="en-US" sz="2664" dirty="0">
                <a:solidFill>
                  <a:srgbClr val="000000"/>
                </a:solidFill>
              </a:rPr>
              <a:t>Threatens or intimidates</a:t>
            </a:r>
          </a:p>
          <a:p>
            <a:pPr marL="1303021" lvl="2" indent="-457200" defTabSz="338327">
              <a:spcBef>
                <a:spcPts val="1400"/>
              </a:spcBef>
              <a:buFont typeface="Wingdings" charset="2"/>
              <a:buChar char="u"/>
              <a:defRPr sz="1800">
                <a:solidFill>
                  <a:srgbClr val="000000"/>
                </a:solidFill>
              </a:defRPr>
            </a:pPr>
            <a:r>
              <a:rPr lang="en-US" sz="2664" dirty="0">
                <a:solidFill>
                  <a:srgbClr val="000000"/>
                </a:solidFill>
              </a:rPr>
              <a:t>Unwelcome remarks/jokes (race, sex, age, </a:t>
            </a:r>
            <a:r>
              <a:rPr lang="en-US" sz="2664" dirty="0" err="1">
                <a:solidFill>
                  <a:srgbClr val="000000"/>
                </a:solidFill>
              </a:rPr>
              <a:t>etc</a:t>
            </a:r>
            <a:r>
              <a:rPr lang="en-US" sz="2664" dirty="0">
                <a:solidFill>
                  <a:srgbClr val="000000"/>
                </a:solidFill>
              </a:rPr>
              <a:t>)</a:t>
            </a:r>
          </a:p>
          <a:p>
            <a:pPr marL="1303021" lvl="2" indent="-457200" defTabSz="338327">
              <a:spcBef>
                <a:spcPts val="1400"/>
              </a:spcBef>
              <a:buFont typeface="Wingdings" charset="2"/>
              <a:buChar char="u"/>
              <a:defRPr sz="1800">
                <a:solidFill>
                  <a:srgbClr val="000000"/>
                </a:solidFill>
              </a:defRPr>
            </a:pPr>
            <a:r>
              <a:rPr lang="en-US" sz="2664" dirty="0">
                <a:solidFill>
                  <a:srgbClr val="000000"/>
                </a:solidFill>
              </a:rPr>
              <a:t>Unnecessary physical contact</a:t>
            </a:r>
          </a:p>
          <a:p>
            <a:pPr lvl="0" defTabSz="434340">
              <a:spcBef>
                <a:spcPts val="1400"/>
              </a:spcBef>
              <a:buFont typeface="Wingdings" charset="2"/>
              <a:buChar char="u"/>
              <a:defRPr sz="1800">
                <a:solidFill>
                  <a:srgbClr val="000000"/>
                </a:solidFill>
              </a:defRPr>
            </a:pPr>
            <a:endParaRPr lang="en-US" sz="2400" dirty="0">
              <a:solidFill>
                <a:srgbClr val="000000"/>
              </a:solidFill>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743566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smtClean="0">
                <a:solidFill>
                  <a:srgbClr val="242852"/>
                </a:solidFill>
              </a:rPr>
              <a:t>Sexual Harassment in the Workplace</a:t>
            </a:r>
            <a:endParaRPr lang="en-US" sz="3600" b="1" dirty="0">
              <a:solidFill>
                <a:srgbClr val="242852"/>
              </a:solidFill>
            </a:endParaRPr>
          </a:p>
        </p:txBody>
      </p:sp>
      <p:sp>
        <p:nvSpPr>
          <p:cNvPr id="3" name="Content Placeholder 2"/>
          <p:cNvSpPr>
            <a:spLocks noGrp="1"/>
          </p:cNvSpPr>
          <p:nvPr>
            <p:ph idx="1"/>
          </p:nvPr>
        </p:nvSpPr>
        <p:spPr>
          <a:xfrm>
            <a:off x="490857" y="1916451"/>
            <a:ext cx="7583487" cy="3529537"/>
          </a:xfrm>
        </p:spPr>
        <p:txBody>
          <a:bodyPr>
            <a:noAutofit/>
          </a:bodyPr>
          <a:lstStyle/>
          <a:p>
            <a:r>
              <a:rPr lang="en-CA" sz="2400" dirty="0" smtClean="0"/>
              <a:t>3 </a:t>
            </a:r>
            <a:r>
              <a:rPr lang="en-CA" sz="2400" dirty="0"/>
              <a:t>in 10 Canadians say they have been sexually assaulted (28% of the Canadian workforce</a:t>
            </a:r>
            <a:r>
              <a:rPr lang="en-CA" sz="2400" dirty="0" smtClean="0"/>
              <a:t>)</a:t>
            </a:r>
            <a:endParaRPr lang="en-CA" sz="2400" dirty="0"/>
          </a:p>
          <a:p>
            <a:r>
              <a:rPr lang="en-CA" sz="2400" dirty="0"/>
              <a:t>Women are 4 times more likely to be harassed than men.  </a:t>
            </a:r>
            <a:endParaRPr lang="en-CA" sz="2400" dirty="0" smtClean="0"/>
          </a:p>
          <a:p>
            <a:r>
              <a:rPr lang="en-CA" sz="2400" dirty="0" smtClean="0"/>
              <a:t>43</a:t>
            </a:r>
            <a:r>
              <a:rPr lang="en-CA" sz="2400" dirty="0"/>
              <a:t>% of Canadian women have been harassed in the workplace as opposed to 12% of men.  </a:t>
            </a:r>
          </a:p>
          <a:p>
            <a:r>
              <a:rPr lang="en-CA" sz="2400" dirty="0"/>
              <a:t> </a:t>
            </a:r>
            <a:r>
              <a:rPr lang="en-CA" sz="2400" dirty="0" smtClean="0"/>
              <a:t>4 </a:t>
            </a:r>
            <a:r>
              <a:rPr lang="en-CA" sz="2400" dirty="0"/>
              <a:t>out of 5 sexual harassment incidents at work have gone </a:t>
            </a:r>
            <a:r>
              <a:rPr lang="en-CA" sz="2400" dirty="0" smtClean="0"/>
              <a:t>unreported</a:t>
            </a:r>
            <a:r>
              <a:rPr lang="en-CA" sz="2400" dirty="0"/>
              <a:t>.</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7435660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smtClean="0">
                <a:solidFill>
                  <a:srgbClr val="242852"/>
                </a:solidFill>
              </a:rPr>
              <a:t>Creating Welcoming Workplaces</a:t>
            </a:r>
            <a:endParaRPr lang="en-US" sz="3600" b="1" dirty="0">
              <a:solidFill>
                <a:srgbClr val="242852"/>
              </a:solidFill>
            </a:endParaRPr>
          </a:p>
        </p:txBody>
      </p:sp>
      <p:sp>
        <p:nvSpPr>
          <p:cNvPr id="3" name="Content Placeholder 2"/>
          <p:cNvSpPr>
            <a:spLocks noGrp="1"/>
          </p:cNvSpPr>
          <p:nvPr>
            <p:ph idx="1"/>
          </p:nvPr>
        </p:nvSpPr>
        <p:spPr>
          <a:xfrm>
            <a:off x="490857" y="1674209"/>
            <a:ext cx="7583487" cy="3771780"/>
          </a:xfrm>
        </p:spPr>
        <p:txBody>
          <a:bodyPr>
            <a:noAutofit/>
          </a:bodyPr>
          <a:lstStyle/>
          <a:p>
            <a:pPr lvl="0" defTabSz="434340">
              <a:spcBef>
                <a:spcPts val="1600"/>
              </a:spcBef>
              <a:buFont typeface="Wingdings" charset="2"/>
              <a:buChar char="u"/>
              <a:defRPr sz="1800">
                <a:solidFill>
                  <a:srgbClr val="000000"/>
                </a:solidFill>
              </a:defRPr>
            </a:pPr>
            <a:r>
              <a:rPr lang="en-US" sz="2400" dirty="0" smtClean="0">
                <a:solidFill>
                  <a:srgbClr val="242852"/>
                </a:solidFill>
              </a:rPr>
              <a:t>Recruitment, Retention and Advancement</a:t>
            </a:r>
          </a:p>
          <a:p>
            <a:pPr lvl="0" defTabSz="434340">
              <a:spcBef>
                <a:spcPts val="1600"/>
              </a:spcBef>
              <a:buFont typeface="Wingdings" charset="2"/>
              <a:buChar char="u"/>
              <a:defRPr sz="1800">
                <a:solidFill>
                  <a:srgbClr val="000000"/>
                </a:solidFill>
              </a:defRPr>
            </a:pPr>
            <a:r>
              <a:rPr lang="en-US" sz="2400" dirty="0" smtClean="0">
                <a:solidFill>
                  <a:srgbClr val="242852"/>
                </a:solidFill>
              </a:rPr>
              <a:t>Education</a:t>
            </a:r>
          </a:p>
          <a:p>
            <a:pPr lvl="0" defTabSz="434340">
              <a:spcBef>
                <a:spcPts val="1600"/>
              </a:spcBef>
              <a:buFont typeface="Wingdings" charset="2"/>
              <a:buChar char="u"/>
              <a:defRPr sz="1800">
                <a:solidFill>
                  <a:srgbClr val="000000"/>
                </a:solidFill>
              </a:defRPr>
            </a:pPr>
            <a:r>
              <a:rPr lang="en-US" sz="2400" dirty="0" smtClean="0">
                <a:solidFill>
                  <a:srgbClr val="242852"/>
                </a:solidFill>
              </a:rPr>
              <a:t>Support a Women in Trucking inclusive culture</a:t>
            </a:r>
          </a:p>
          <a:p>
            <a:pPr defTabSz="434340">
              <a:spcBef>
                <a:spcPts val="1600"/>
              </a:spcBef>
              <a:buFont typeface="Wingdings" charset="2"/>
              <a:buChar char="u"/>
              <a:defRPr sz="1800">
                <a:solidFill>
                  <a:srgbClr val="000000"/>
                </a:solidFill>
              </a:defRPr>
            </a:pPr>
            <a:r>
              <a:rPr lang="en-US" sz="2400" dirty="0" smtClean="0">
                <a:solidFill>
                  <a:srgbClr val="242852"/>
                </a:solidFill>
              </a:rPr>
              <a:t>Harassment–</a:t>
            </a:r>
            <a:r>
              <a:rPr lang="en-US" sz="2400" dirty="0">
                <a:solidFill>
                  <a:srgbClr val="242852"/>
                </a:solidFill>
              </a:rPr>
              <a:t>Free and Respectful Workplace Policies</a:t>
            </a:r>
          </a:p>
          <a:p>
            <a:pPr lvl="0" defTabSz="434340">
              <a:spcBef>
                <a:spcPts val="1600"/>
              </a:spcBef>
              <a:buFont typeface="Wingdings" charset="2"/>
              <a:buChar char="u"/>
              <a:defRPr sz="1800">
                <a:solidFill>
                  <a:srgbClr val="000000"/>
                </a:solidFill>
              </a:defRPr>
            </a:pPr>
            <a:r>
              <a:rPr lang="en-US" sz="2400" dirty="0" smtClean="0">
                <a:solidFill>
                  <a:srgbClr val="242852"/>
                </a:solidFill>
              </a:rPr>
              <a:t>Complaint Reporting and Resolutions</a:t>
            </a:r>
            <a:endParaRPr lang="en-US" sz="2400" dirty="0">
              <a:solidFill>
                <a:srgbClr val="242852"/>
              </a:solidFill>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743566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smtClean="0">
                <a:solidFill>
                  <a:srgbClr val="242852"/>
                </a:solidFill>
              </a:rPr>
              <a:t>Summary</a:t>
            </a:r>
            <a:endParaRPr lang="en-US" sz="3600" b="1" dirty="0">
              <a:solidFill>
                <a:srgbClr val="242852"/>
              </a:solidFill>
            </a:endParaRPr>
          </a:p>
        </p:txBody>
      </p:sp>
      <p:sp>
        <p:nvSpPr>
          <p:cNvPr id="3" name="Content Placeholder 2"/>
          <p:cNvSpPr>
            <a:spLocks noGrp="1"/>
          </p:cNvSpPr>
          <p:nvPr>
            <p:ph idx="1"/>
          </p:nvPr>
        </p:nvSpPr>
        <p:spPr>
          <a:xfrm>
            <a:off x="490857" y="2097571"/>
            <a:ext cx="7583487" cy="3348418"/>
          </a:xfrm>
        </p:spPr>
        <p:txBody>
          <a:bodyPr>
            <a:noAutofit/>
          </a:bodyPr>
          <a:lstStyle/>
          <a:p>
            <a:pPr lvl="0" defTabSz="434340">
              <a:spcBef>
                <a:spcPts val="1600"/>
              </a:spcBef>
              <a:buFont typeface="Wingdings" charset="2"/>
              <a:buChar char="u"/>
              <a:defRPr sz="1800">
                <a:solidFill>
                  <a:srgbClr val="000000"/>
                </a:solidFill>
              </a:defRPr>
            </a:pPr>
            <a:r>
              <a:rPr lang="en-US" sz="2400" dirty="0" smtClean="0">
                <a:solidFill>
                  <a:srgbClr val="242852"/>
                </a:solidFill>
              </a:rPr>
              <a:t>We are committed to a diverse and inclusive workplace</a:t>
            </a:r>
          </a:p>
          <a:p>
            <a:pPr lvl="0" defTabSz="434340">
              <a:spcBef>
                <a:spcPts val="1600"/>
              </a:spcBef>
              <a:buFont typeface="Wingdings" charset="2"/>
              <a:buChar char="u"/>
              <a:defRPr sz="1800">
                <a:solidFill>
                  <a:srgbClr val="000000"/>
                </a:solidFill>
              </a:defRPr>
            </a:pPr>
            <a:r>
              <a:rPr lang="en-US" sz="2400" dirty="0" smtClean="0">
                <a:solidFill>
                  <a:srgbClr val="242852"/>
                </a:solidFill>
              </a:rPr>
              <a:t>The benefits of women in trucking far outweigh the challenges</a:t>
            </a:r>
          </a:p>
          <a:p>
            <a:pPr lvl="0" defTabSz="434340">
              <a:spcBef>
                <a:spcPts val="1600"/>
              </a:spcBef>
              <a:buFont typeface="Wingdings" charset="2"/>
              <a:buChar char="u"/>
              <a:defRPr sz="1800">
                <a:solidFill>
                  <a:srgbClr val="000000"/>
                </a:solidFill>
              </a:defRPr>
            </a:pPr>
            <a:r>
              <a:rPr lang="en-US" sz="2400" dirty="0" smtClean="0">
                <a:solidFill>
                  <a:srgbClr val="242852"/>
                </a:solidFill>
              </a:rPr>
              <a:t>It is not only the right thing to do, it is the law!</a:t>
            </a:r>
          </a:p>
          <a:p>
            <a:pPr lvl="0" defTabSz="434340">
              <a:spcBef>
                <a:spcPts val="1600"/>
              </a:spcBef>
              <a:buFont typeface="Wingdings" charset="2"/>
              <a:buChar char="u"/>
              <a:defRPr sz="1800">
                <a:solidFill>
                  <a:srgbClr val="000000"/>
                </a:solidFill>
              </a:defRPr>
            </a:pPr>
            <a:endParaRPr lang="en-US" sz="2400" dirty="0" smtClean="0">
              <a:solidFill>
                <a:srgbClr val="242852"/>
              </a:solidFill>
            </a:endParaRPr>
          </a:p>
          <a:p>
            <a:pPr lvl="0" defTabSz="434340">
              <a:spcBef>
                <a:spcPts val="1600"/>
              </a:spcBef>
              <a:buFont typeface="Wingdings" charset="2"/>
              <a:buChar char="u"/>
              <a:defRPr sz="1800">
                <a:solidFill>
                  <a:srgbClr val="000000"/>
                </a:solidFill>
              </a:defRPr>
            </a:pPr>
            <a:endParaRPr lang="en-US" sz="2400" dirty="0" smtClean="0">
              <a:solidFill>
                <a:srgbClr val="242852"/>
              </a:solidFill>
            </a:endParaRPr>
          </a:p>
          <a:p>
            <a:pPr lvl="0" defTabSz="434340">
              <a:spcBef>
                <a:spcPts val="1600"/>
              </a:spcBef>
              <a:buFont typeface="Wingdings" charset="2"/>
              <a:buChar char="u"/>
              <a:defRPr sz="1800">
                <a:solidFill>
                  <a:srgbClr val="000000"/>
                </a:solidFill>
              </a:defRPr>
            </a:pPr>
            <a:endParaRPr lang="en-US" sz="2400" dirty="0" smtClean="0">
              <a:solidFill>
                <a:srgbClr val="242852"/>
              </a:solidFill>
            </a:endParaRPr>
          </a:p>
          <a:p>
            <a:pPr lvl="0" defTabSz="434340">
              <a:spcBef>
                <a:spcPts val="1600"/>
              </a:spcBef>
              <a:buFont typeface="Wingdings" charset="2"/>
              <a:buChar char="u"/>
              <a:defRPr sz="1800">
                <a:solidFill>
                  <a:srgbClr val="000000"/>
                </a:solidFill>
              </a:defRPr>
            </a:pPr>
            <a:endParaRPr lang="en-US" sz="2400" dirty="0">
              <a:solidFill>
                <a:srgbClr val="242852"/>
              </a:solidFill>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420297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Section Content</a:t>
            </a:r>
            <a:endParaRPr lang="en-US" b="1" dirty="0"/>
          </a:p>
        </p:txBody>
      </p:sp>
      <p:sp>
        <p:nvSpPr>
          <p:cNvPr id="3" name="Content Placeholder 2"/>
          <p:cNvSpPr>
            <a:spLocks noGrp="1"/>
          </p:cNvSpPr>
          <p:nvPr>
            <p:ph idx="1"/>
          </p:nvPr>
        </p:nvSpPr>
        <p:spPr>
          <a:xfrm>
            <a:off x="457200" y="1600199"/>
            <a:ext cx="7620000" cy="3576375"/>
          </a:xfrm>
        </p:spPr>
        <p:txBody>
          <a:bodyPr>
            <a:normAutofit/>
          </a:bodyPr>
          <a:lstStyle/>
          <a:p>
            <a:pPr defTabSz="370331">
              <a:spcBef>
                <a:spcPts val="2900"/>
              </a:spcBef>
              <a:buFont typeface="Wingdings" charset="2"/>
              <a:buChar char="u"/>
              <a:defRPr sz="1800">
                <a:solidFill>
                  <a:srgbClr val="000000"/>
                </a:solidFill>
              </a:defRPr>
            </a:pPr>
            <a:r>
              <a:rPr lang="en-US" sz="2400" dirty="0">
                <a:solidFill>
                  <a:schemeClr val="tx2"/>
                </a:solidFill>
              </a:rPr>
              <a:t>Diversity and Inclusion Defined</a:t>
            </a:r>
          </a:p>
          <a:p>
            <a:pPr defTabSz="370331">
              <a:spcBef>
                <a:spcPts val="2900"/>
              </a:spcBef>
              <a:buFont typeface="Wingdings" charset="2"/>
              <a:buChar char="u"/>
              <a:defRPr sz="1800">
                <a:solidFill>
                  <a:srgbClr val="000000"/>
                </a:solidFill>
              </a:defRPr>
            </a:pPr>
            <a:r>
              <a:rPr lang="en-US" sz="2400" dirty="0">
                <a:solidFill>
                  <a:schemeClr val="tx2"/>
                </a:solidFill>
              </a:rPr>
              <a:t>Benefits and </a:t>
            </a:r>
            <a:r>
              <a:rPr lang="en-US" sz="2400" dirty="0" smtClean="0">
                <a:solidFill>
                  <a:schemeClr val="tx2"/>
                </a:solidFill>
              </a:rPr>
              <a:t>Challenges</a:t>
            </a:r>
          </a:p>
          <a:p>
            <a:pPr defTabSz="370331">
              <a:spcBef>
                <a:spcPts val="2900"/>
              </a:spcBef>
              <a:buFont typeface="Wingdings" charset="2"/>
              <a:buChar char="u"/>
              <a:defRPr sz="1800">
                <a:solidFill>
                  <a:srgbClr val="000000"/>
                </a:solidFill>
              </a:defRPr>
            </a:pPr>
            <a:r>
              <a:rPr lang="en-US" sz="2400" dirty="0" smtClean="0">
                <a:solidFill>
                  <a:schemeClr val="tx2"/>
                </a:solidFill>
              </a:rPr>
              <a:t>Legislation</a:t>
            </a:r>
            <a:r>
              <a:rPr lang="en-US" sz="2400" dirty="0">
                <a:solidFill>
                  <a:schemeClr val="tx2"/>
                </a:solidFill>
              </a:rPr>
              <a:t>/Legal Considerations</a:t>
            </a:r>
          </a:p>
          <a:p>
            <a:pPr defTabSz="370331">
              <a:spcBef>
                <a:spcPts val="2900"/>
              </a:spcBef>
              <a:buFont typeface="Wingdings" charset="2"/>
              <a:buChar char="u"/>
              <a:defRPr sz="1800">
                <a:solidFill>
                  <a:srgbClr val="000000"/>
                </a:solidFill>
              </a:defRPr>
            </a:pPr>
            <a:r>
              <a:rPr lang="en-US" sz="2400" dirty="0" smtClean="0">
                <a:solidFill>
                  <a:schemeClr val="tx2"/>
                </a:solidFill>
              </a:rPr>
              <a:t>Creating a Welcoming Workplace</a:t>
            </a:r>
            <a:endParaRPr lang="en-US" sz="2400" dirty="0">
              <a:solidFill>
                <a:schemeClr val="tx2"/>
              </a:solidFill>
            </a:endParaRPr>
          </a:p>
          <a:p>
            <a:endParaRPr lang="en-US" sz="2400"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31466" y="1157024"/>
            <a:ext cx="2219325" cy="4019550"/>
          </a:xfrm>
          <a:prstGeom prst="rect">
            <a:avLst/>
          </a:prstGeom>
        </p:spPr>
      </p:pic>
    </p:spTree>
    <p:extLst>
      <p:ext uri="{BB962C8B-B14F-4D97-AF65-F5344CB8AC3E}">
        <p14:creationId xmlns:p14="http://schemas.microsoft.com/office/powerpoint/2010/main" val="3967028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Definitions</a:t>
            </a:r>
            <a:endParaRPr lang="en-US" b="1" dirty="0"/>
          </a:p>
        </p:txBody>
      </p:sp>
      <p:sp>
        <p:nvSpPr>
          <p:cNvPr id="3" name="Content Placeholder 2"/>
          <p:cNvSpPr>
            <a:spLocks noGrp="1"/>
          </p:cNvSpPr>
          <p:nvPr>
            <p:ph sz="half" idx="1"/>
          </p:nvPr>
        </p:nvSpPr>
        <p:spPr>
          <a:xfrm>
            <a:off x="1038982" y="1536192"/>
            <a:ext cx="2873919" cy="4590288"/>
          </a:xfrm>
        </p:spPr>
        <p:txBody>
          <a:bodyPr/>
          <a:lstStyle/>
          <a:p>
            <a:pPr marL="114300" indent="0">
              <a:buNone/>
            </a:pPr>
            <a:r>
              <a:rPr lang="en-US" b="1" u="sng" dirty="0" smtClean="0"/>
              <a:t>Diversity</a:t>
            </a:r>
          </a:p>
          <a:p>
            <a:pPr marL="114300" indent="0">
              <a:buNone/>
            </a:pPr>
            <a:endParaRPr lang="en-US" dirty="0" smtClean="0"/>
          </a:p>
          <a:p>
            <a:pPr marL="114300" indent="0">
              <a:buNone/>
            </a:pPr>
            <a:r>
              <a:rPr lang="en-US" dirty="0"/>
              <a:t>The ways in which we differ</a:t>
            </a:r>
          </a:p>
          <a:p>
            <a:pPr marL="114300" indent="0">
              <a:buNone/>
            </a:pPr>
            <a:endParaRPr lang="en-US" dirty="0"/>
          </a:p>
        </p:txBody>
      </p:sp>
      <p:sp>
        <p:nvSpPr>
          <p:cNvPr id="4" name="Content Placeholder 3"/>
          <p:cNvSpPr>
            <a:spLocks noGrp="1"/>
          </p:cNvSpPr>
          <p:nvPr>
            <p:ph sz="half" idx="2"/>
          </p:nvPr>
        </p:nvSpPr>
        <p:spPr>
          <a:xfrm>
            <a:off x="4419600" y="1536192"/>
            <a:ext cx="3199598" cy="4590288"/>
          </a:xfrm>
        </p:spPr>
        <p:txBody>
          <a:bodyPr/>
          <a:lstStyle/>
          <a:p>
            <a:pPr marL="114300" indent="0" algn="ctr">
              <a:buNone/>
            </a:pPr>
            <a:r>
              <a:rPr lang="en-US" b="1" u="sng" dirty="0" smtClean="0"/>
              <a:t>Inclusion</a:t>
            </a:r>
          </a:p>
          <a:p>
            <a:pPr marL="114300" indent="0" algn="ctr">
              <a:buNone/>
            </a:pPr>
            <a:endParaRPr lang="en-US" b="1" u="sng" dirty="0"/>
          </a:p>
          <a:p>
            <a:pPr marL="114300" indent="0" algn="ctr">
              <a:buNone/>
            </a:pPr>
            <a:r>
              <a:rPr lang="en-US" dirty="0"/>
              <a:t>The act of including or the state of being included; belonging</a:t>
            </a:r>
          </a:p>
          <a:p>
            <a:pPr marL="114300" indent="0" algn="ctr">
              <a:buNone/>
            </a:pPr>
            <a:endParaRPr lang="en-US" b="1" u="sng"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1197610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474684"/>
          </a:xfrm>
        </p:spPr>
        <p:txBody>
          <a:bodyPr/>
          <a:lstStyle/>
          <a:p>
            <a:r>
              <a:rPr lang="en-US" sz="3600" b="1" dirty="0" smtClean="0"/>
              <a:t>Trucking Industry:  </a:t>
            </a:r>
            <a:br>
              <a:rPr lang="en-US" sz="3600" b="1" dirty="0" smtClean="0"/>
            </a:br>
            <a:r>
              <a:rPr lang="en-US" sz="3600" b="1" dirty="0" smtClean="0"/>
              <a:t>Gender Demographics</a:t>
            </a:r>
            <a:endParaRPr lang="en-US" sz="3600" b="1" dirty="0"/>
          </a:p>
        </p:txBody>
      </p:sp>
      <p:sp>
        <p:nvSpPr>
          <p:cNvPr id="3" name="Content Placeholder 2"/>
          <p:cNvSpPr>
            <a:spLocks noGrp="1"/>
          </p:cNvSpPr>
          <p:nvPr>
            <p:ph idx="1"/>
          </p:nvPr>
        </p:nvSpPr>
        <p:spPr>
          <a:xfrm>
            <a:off x="457200" y="1941028"/>
            <a:ext cx="7620000" cy="3562691"/>
          </a:xfrm>
        </p:spPr>
        <p:txBody>
          <a:bodyPr/>
          <a:lstStyle/>
          <a:p>
            <a:r>
              <a:rPr lang="en-US" sz="2000" b="1" dirty="0" smtClean="0"/>
              <a:t>3</a:t>
            </a:r>
            <a:r>
              <a:rPr lang="en-US" sz="2000" b="1" dirty="0"/>
              <a:t>%</a:t>
            </a:r>
            <a:r>
              <a:rPr lang="en-US" sz="2000" dirty="0"/>
              <a:t> of truck drivers</a:t>
            </a:r>
          </a:p>
          <a:p>
            <a:r>
              <a:rPr lang="en-US" sz="2000" b="1" dirty="0"/>
              <a:t>3%</a:t>
            </a:r>
            <a:r>
              <a:rPr lang="en-US" sz="2000" dirty="0"/>
              <a:t> of mechanics, transport trailer technicians, and cargo workers</a:t>
            </a:r>
          </a:p>
          <a:p>
            <a:r>
              <a:rPr lang="en-US" sz="2000" b="1" dirty="0"/>
              <a:t>11%</a:t>
            </a:r>
            <a:r>
              <a:rPr lang="en-US" sz="2000" dirty="0"/>
              <a:t> of managerial staff</a:t>
            </a:r>
          </a:p>
          <a:p>
            <a:r>
              <a:rPr lang="en-US" sz="2000" b="1" dirty="0"/>
              <a:t>25%</a:t>
            </a:r>
            <a:r>
              <a:rPr lang="en-US" sz="2000" dirty="0"/>
              <a:t> of freight claims and safety, and loss prevention specialists</a:t>
            </a:r>
          </a:p>
          <a:p>
            <a:r>
              <a:rPr lang="en-US" sz="2000" b="1" dirty="0"/>
              <a:t>18%</a:t>
            </a:r>
            <a:r>
              <a:rPr lang="en-US" sz="2000" dirty="0"/>
              <a:t> of dispatchers</a:t>
            </a:r>
          </a:p>
          <a:p>
            <a:r>
              <a:rPr lang="en-US" sz="2000" b="1" dirty="0"/>
              <a:t>13%</a:t>
            </a:r>
            <a:r>
              <a:rPr lang="en-US" sz="2000" dirty="0"/>
              <a:t> of parts technicians</a:t>
            </a:r>
          </a:p>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935565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715818"/>
            <a:ext cx="7583487" cy="923636"/>
          </a:xfrm>
        </p:spPr>
        <p:txBody>
          <a:bodyPr/>
          <a:lstStyle/>
          <a:p>
            <a:r>
              <a:rPr lang="en-US" sz="3600" b="1" dirty="0" smtClean="0">
                <a:solidFill>
                  <a:srgbClr val="242852"/>
                </a:solidFill>
              </a:rPr>
              <a:t>Benefits of Diversity and Inclusion</a:t>
            </a:r>
            <a:endParaRPr lang="en-US" sz="3600" b="1" dirty="0">
              <a:solidFill>
                <a:srgbClr val="242852"/>
              </a:solidFill>
            </a:endParaRPr>
          </a:p>
        </p:txBody>
      </p:sp>
      <p:sp>
        <p:nvSpPr>
          <p:cNvPr id="3" name="Content Placeholder 2"/>
          <p:cNvSpPr>
            <a:spLocks noGrp="1"/>
          </p:cNvSpPr>
          <p:nvPr>
            <p:ph idx="1"/>
          </p:nvPr>
        </p:nvSpPr>
        <p:spPr>
          <a:xfrm>
            <a:off x="779463" y="2008909"/>
            <a:ext cx="7583487" cy="3590815"/>
          </a:xfrm>
        </p:spPr>
        <p:txBody>
          <a:bodyPr>
            <a:noAutofit/>
          </a:bodyPr>
          <a:lstStyle/>
          <a:p>
            <a:pPr lvl="0" defTabSz="434340">
              <a:spcBef>
                <a:spcPts val="1200"/>
              </a:spcBef>
              <a:buFont typeface="Wingdings" charset="2"/>
              <a:buChar char="u"/>
              <a:defRPr sz="1800">
                <a:solidFill>
                  <a:srgbClr val="000000"/>
                </a:solidFill>
              </a:defRPr>
            </a:pPr>
            <a:r>
              <a:rPr lang="en-US" sz="2800" dirty="0">
                <a:solidFill>
                  <a:srgbClr val="242852"/>
                </a:solidFill>
              </a:rPr>
              <a:t>Addresses skills shortages</a:t>
            </a:r>
            <a:r>
              <a:rPr lang="en-US" sz="2800" dirty="0" smtClean="0">
                <a:solidFill>
                  <a:srgbClr val="242852"/>
                </a:solidFill>
              </a:rPr>
              <a:t>/turnover</a:t>
            </a:r>
            <a:endParaRPr lang="en-US" sz="2800" dirty="0">
              <a:solidFill>
                <a:srgbClr val="242852"/>
              </a:solidFill>
            </a:endParaRPr>
          </a:p>
          <a:p>
            <a:pPr lvl="0" defTabSz="434340">
              <a:spcBef>
                <a:spcPts val="1200"/>
              </a:spcBef>
              <a:buFont typeface="Wingdings" charset="2"/>
              <a:buChar char="u"/>
              <a:defRPr sz="1800">
                <a:solidFill>
                  <a:srgbClr val="000000"/>
                </a:solidFill>
              </a:defRPr>
            </a:pPr>
            <a:r>
              <a:rPr lang="en-US" sz="2800" dirty="0">
                <a:solidFill>
                  <a:srgbClr val="242852"/>
                </a:solidFill>
              </a:rPr>
              <a:t>Attracts a new customer base</a:t>
            </a:r>
          </a:p>
          <a:p>
            <a:pPr lvl="0" defTabSz="434340">
              <a:spcBef>
                <a:spcPts val="1200"/>
              </a:spcBef>
              <a:buFont typeface="Wingdings" charset="2"/>
              <a:buChar char="u"/>
              <a:defRPr sz="1800">
                <a:solidFill>
                  <a:srgbClr val="000000"/>
                </a:solidFill>
              </a:defRPr>
            </a:pPr>
            <a:r>
              <a:rPr lang="en-US" sz="2800" dirty="0">
                <a:solidFill>
                  <a:srgbClr val="242852"/>
                </a:solidFill>
              </a:rPr>
              <a:t>Fosters innovation/creativity</a:t>
            </a:r>
          </a:p>
          <a:p>
            <a:pPr lvl="0" defTabSz="434340">
              <a:spcBef>
                <a:spcPts val="1200"/>
              </a:spcBef>
              <a:buFont typeface="Wingdings" charset="2"/>
              <a:buChar char="u"/>
              <a:defRPr sz="1800">
                <a:solidFill>
                  <a:srgbClr val="000000"/>
                </a:solidFill>
              </a:defRPr>
            </a:pPr>
            <a:r>
              <a:rPr lang="en-US" sz="2800" dirty="0">
                <a:solidFill>
                  <a:srgbClr val="242852"/>
                </a:solidFill>
              </a:rPr>
              <a:t>Increases productivity</a:t>
            </a:r>
          </a:p>
          <a:p>
            <a:pPr lvl="0" defTabSz="434340">
              <a:spcBef>
                <a:spcPts val="1200"/>
              </a:spcBef>
              <a:buFont typeface="Wingdings" charset="2"/>
              <a:buChar char="u"/>
              <a:defRPr sz="1800">
                <a:solidFill>
                  <a:srgbClr val="000000"/>
                </a:solidFill>
              </a:defRPr>
            </a:pPr>
            <a:r>
              <a:rPr lang="en-US" sz="2800" dirty="0">
                <a:solidFill>
                  <a:srgbClr val="242852"/>
                </a:solidFill>
              </a:rPr>
              <a:t>Positive </a:t>
            </a:r>
            <a:r>
              <a:rPr lang="en-US" sz="2800" dirty="0" smtClean="0">
                <a:solidFill>
                  <a:srgbClr val="242852"/>
                </a:solidFill>
              </a:rPr>
              <a:t>Reputation</a:t>
            </a:r>
            <a:endParaRPr lang="en-US" sz="2800" dirty="0">
              <a:solidFill>
                <a:srgbClr val="242852"/>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4145432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756833"/>
            <a:ext cx="7583487" cy="1359735"/>
          </a:xfrm>
        </p:spPr>
        <p:txBody>
          <a:bodyPr/>
          <a:lstStyle/>
          <a:p>
            <a:r>
              <a:rPr lang="en-US" sz="4000" b="1" dirty="0" smtClean="0">
                <a:solidFill>
                  <a:srgbClr val="242852"/>
                </a:solidFill>
              </a:rPr>
              <a:t>Challenges of Diversity</a:t>
            </a:r>
            <a:endParaRPr lang="en-US" sz="4000" b="1" dirty="0">
              <a:solidFill>
                <a:srgbClr val="242852"/>
              </a:solidFill>
            </a:endParaRPr>
          </a:p>
        </p:txBody>
      </p:sp>
      <p:sp>
        <p:nvSpPr>
          <p:cNvPr id="3" name="Content Placeholder 2"/>
          <p:cNvSpPr>
            <a:spLocks noGrp="1"/>
          </p:cNvSpPr>
          <p:nvPr>
            <p:ph idx="1"/>
          </p:nvPr>
        </p:nvSpPr>
        <p:spPr>
          <a:xfrm>
            <a:off x="779463" y="2308847"/>
            <a:ext cx="7583487" cy="3910611"/>
          </a:xfrm>
        </p:spPr>
        <p:txBody>
          <a:bodyPr/>
          <a:lstStyle/>
          <a:p>
            <a:pPr lvl="0">
              <a:buFont typeface="Wingdings" charset="2"/>
              <a:buChar char="u"/>
              <a:defRPr sz="1800">
                <a:solidFill>
                  <a:srgbClr val="000000"/>
                </a:solidFill>
              </a:defRPr>
            </a:pPr>
            <a:r>
              <a:rPr lang="en-US" sz="2800" dirty="0">
                <a:solidFill>
                  <a:srgbClr val="242852"/>
                </a:solidFill>
              </a:rPr>
              <a:t>Communication Barriers</a:t>
            </a:r>
          </a:p>
          <a:p>
            <a:pPr lvl="0">
              <a:buFont typeface="Wingdings" charset="2"/>
              <a:buChar char="u"/>
              <a:defRPr sz="1800">
                <a:solidFill>
                  <a:srgbClr val="000000"/>
                </a:solidFill>
              </a:defRPr>
            </a:pPr>
            <a:r>
              <a:rPr lang="en-US" sz="2800" dirty="0" smtClean="0">
                <a:solidFill>
                  <a:srgbClr val="242852"/>
                </a:solidFill>
              </a:rPr>
              <a:t>Stereotypes/</a:t>
            </a:r>
            <a:r>
              <a:rPr lang="en-US" sz="2800" dirty="0">
                <a:solidFill>
                  <a:srgbClr val="242852"/>
                </a:solidFill>
              </a:rPr>
              <a:t>Biases</a:t>
            </a:r>
          </a:p>
          <a:p>
            <a:pPr lvl="0">
              <a:buFont typeface="Wingdings" charset="2"/>
              <a:buChar char="u"/>
              <a:defRPr sz="1800">
                <a:solidFill>
                  <a:srgbClr val="000000"/>
                </a:solidFill>
              </a:defRPr>
            </a:pPr>
            <a:r>
              <a:rPr lang="en-US" sz="2800" dirty="0">
                <a:solidFill>
                  <a:srgbClr val="242852"/>
                </a:solidFill>
              </a:rPr>
              <a:t>Opposition to Change</a:t>
            </a:r>
          </a:p>
          <a:p>
            <a:pPr lvl="0">
              <a:buFont typeface="Wingdings" charset="2"/>
              <a:buChar char="u"/>
              <a:defRPr sz="1800">
                <a:solidFill>
                  <a:srgbClr val="000000"/>
                </a:solidFill>
              </a:defRPr>
            </a:pPr>
            <a:r>
              <a:rPr lang="en-US" sz="2800" dirty="0">
                <a:solidFill>
                  <a:srgbClr val="242852"/>
                </a:solidFill>
              </a:rPr>
              <a:t>Implementation</a:t>
            </a:r>
          </a:p>
          <a:p>
            <a:pPr lvl="0">
              <a:buFont typeface="Wingdings" charset="2"/>
              <a:buChar char="u"/>
              <a:defRPr sz="1800">
                <a:solidFill>
                  <a:srgbClr val="000000"/>
                </a:solidFill>
              </a:defRPr>
            </a:pPr>
            <a:r>
              <a:rPr lang="en-US" sz="2800" dirty="0">
                <a:solidFill>
                  <a:srgbClr val="242852"/>
                </a:solidFill>
              </a:rPr>
              <a:t>Managing Diversity</a:t>
            </a:r>
          </a:p>
          <a:p>
            <a:pPr marL="0" indent="0">
              <a:buNone/>
            </a:pP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2889349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a:solidFill>
                  <a:srgbClr val="242852"/>
                </a:solidFill>
              </a:rPr>
              <a:t>Legislation promoting </a:t>
            </a:r>
            <a:br>
              <a:rPr lang="en-US" sz="3600" b="1" dirty="0">
                <a:solidFill>
                  <a:srgbClr val="242852"/>
                </a:solidFill>
              </a:rPr>
            </a:br>
            <a:r>
              <a:rPr lang="en-US" sz="3600" b="1" dirty="0">
                <a:solidFill>
                  <a:srgbClr val="242852"/>
                </a:solidFill>
              </a:rPr>
              <a:t>Equity and Equality</a:t>
            </a:r>
          </a:p>
        </p:txBody>
      </p:sp>
      <p:sp>
        <p:nvSpPr>
          <p:cNvPr id="3" name="Content Placeholder 2"/>
          <p:cNvSpPr>
            <a:spLocks noGrp="1"/>
          </p:cNvSpPr>
          <p:nvPr>
            <p:ph idx="1"/>
          </p:nvPr>
        </p:nvSpPr>
        <p:spPr>
          <a:xfrm>
            <a:off x="490857" y="1674209"/>
            <a:ext cx="7583487" cy="3771780"/>
          </a:xfrm>
        </p:spPr>
        <p:txBody>
          <a:bodyPr>
            <a:noAutofit/>
          </a:bodyPr>
          <a:lstStyle/>
          <a:p>
            <a:pPr marL="0" lvl="0" indent="0" defTabSz="342900">
              <a:spcBef>
                <a:spcPts val="2700"/>
              </a:spcBef>
              <a:buSzTx/>
              <a:buNone/>
              <a:defRPr sz="1800">
                <a:solidFill>
                  <a:srgbClr val="000000"/>
                </a:solidFill>
              </a:defRPr>
            </a:pPr>
            <a:r>
              <a:rPr lang="en-US" sz="2600" dirty="0">
                <a:solidFill>
                  <a:srgbClr val="242852"/>
                </a:solidFill>
              </a:rPr>
              <a:t>Federally-regulated Employers</a:t>
            </a:r>
          </a:p>
          <a:p>
            <a:pPr lvl="0" defTabSz="342900">
              <a:spcBef>
                <a:spcPts val="2700"/>
              </a:spcBef>
              <a:buFont typeface="Arial"/>
              <a:buChar char="•"/>
              <a:defRPr sz="1800">
                <a:solidFill>
                  <a:srgbClr val="000000"/>
                </a:solidFill>
              </a:defRPr>
            </a:pPr>
            <a:r>
              <a:rPr lang="en-US" sz="2600" dirty="0">
                <a:solidFill>
                  <a:srgbClr val="242852"/>
                </a:solidFill>
              </a:rPr>
              <a:t>The Employment Equity </a:t>
            </a:r>
            <a:r>
              <a:rPr lang="en-US" sz="2600" dirty="0" smtClean="0">
                <a:solidFill>
                  <a:srgbClr val="242852"/>
                </a:solidFill>
              </a:rPr>
              <a:t>Act</a:t>
            </a:r>
            <a:br>
              <a:rPr lang="en-US" sz="2600" dirty="0" smtClean="0">
                <a:solidFill>
                  <a:srgbClr val="242852"/>
                </a:solidFill>
              </a:rPr>
            </a:br>
            <a:r>
              <a:rPr lang="en-US" sz="2400" dirty="0" smtClean="0">
                <a:solidFill>
                  <a:srgbClr val="242852"/>
                </a:solidFill>
                <a:hlinkClick r:id="rId3"/>
              </a:rPr>
              <a:t>http</a:t>
            </a:r>
            <a:r>
              <a:rPr lang="en-US" sz="2400" dirty="0">
                <a:solidFill>
                  <a:srgbClr val="242852"/>
                </a:solidFill>
                <a:hlinkClick r:id="rId3"/>
              </a:rPr>
              <a:t>://laws-lois.justice.gc.ca/eng/acts/E-5.401/</a:t>
            </a:r>
            <a:endParaRPr lang="en-US" sz="2400" dirty="0">
              <a:solidFill>
                <a:srgbClr val="242852"/>
              </a:solidFill>
            </a:endParaRPr>
          </a:p>
          <a:p>
            <a:pPr lvl="0" defTabSz="342900">
              <a:spcBef>
                <a:spcPts val="2700"/>
              </a:spcBef>
              <a:buFont typeface="Arial"/>
              <a:buChar char="•"/>
              <a:defRPr sz="1800">
                <a:solidFill>
                  <a:srgbClr val="000000"/>
                </a:solidFill>
              </a:defRPr>
            </a:pPr>
            <a:r>
              <a:rPr lang="en-US" sz="2600" dirty="0">
                <a:solidFill>
                  <a:srgbClr val="242852"/>
                </a:solidFill>
              </a:rPr>
              <a:t>The Canadian Human </a:t>
            </a:r>
            <a:r>
              <a:rPr lang="en-US" sz="2600" dirty="0" smtClean="0">
                <a:solidFill>
                  <a:srgbClr val="242852"/>
                </a:solidFill>
              </a:rPr>
              <a:t>Rights Act</a:t>
            </a:r>
            <a:br>
              <a:rPr lang="en-US" sz="2600" dirty="0" smtClean="0">
                <a:solidFill>
                  <a:srgbClr val="242852"/>
                </a:solidFill>
              </a:rPr>
            </a:br>
            <a:r>
              <a:rPr lang="en-US" sz="2400" dirty="0" smtClean="0">
                <a:solidFill>
                  <a:srgbClr val="242852"/>
                </a:solidFill>
                <a:hlinkClick r:id="rId4"/>
              </a:rPr>
              <a:t>http</a:t>
            </a:r>
            <a:r>
              <a:rPr lang="en-US" sz="2400" dirty="0">
                <a:solidFill>
                  <a:srgbClr val="242852"/>
                </a:solidFill>
                <a:hlinkClick r:id="rId4"/>
              </a:rPr>
              <a:t>://laws-lois.justice.gc.ca/eng/acts/h-6</a:t>
            </a:r>
            <a:r>
              <a:rPr lang="en-US" sz="2400" dirty="0" smtClean="0">
                <a:solidFill>
                  <a:srgbClr val="242852"/>
                </a:solidFill>
                <a:hlinkClick r:id="rId4"/>
              </a:rPr>
              <a:t>/</a:t>
            </a:r>
            <a:endParaRPr lang="en-US" sz="2400" dirty="0">
              <a:solidFill>
                <a:srgbClr val="242852"/>
              </a:solidFill>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2059794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a:t>Legal Considerations</a:t>
            </a:r>
            <a:endParaRPr lang="en-US" sz="3600" b="1" dirty="0">
              <a:solidFill>
                <a:srgbClr val="242852"/>
              </a:solidFill>
            </a:endParaRPr>
          </a:p>
        </p:txBody>
      </p:sp>
      <p:sp>
        <p:nvSpPr>
          <p:cNvPr id="3" name="Content Placeholder 2"/>
          <p:cNvSpPr>
            <a:spLocks noGrp="1"/>
          </p:cNvSpPr>
          <p:nvPr>
            <p:ph idx="1"/>
          </p:nvPr>
        </p:nvSpPr>
        <p:spPr>
          <a:xfrm>
            <a:off x="490857" y="2078328"/>
            <a:ext cx="7197611" cy="3061418"/>
          </a:xfrm>
        </p:spPr>
        <p:txBody>
          <a:bodyPr>
            <a:noAutofit/>
          </a:bodyPr>
          <a:lstStyle/>
          <a:p>
            <a:pPr marL="0" lvl="0" indent="0" defTabSz="288036">
              <a:spcBef>
                <a:spcPts val="2200"/>
              </a:spcBef>
              <a:buSzTx/>
              <a:buNone/>
              <a:defRPr sz="1800">
                <a:solidFill>
                  <a:srgbClr val="000000"/>
                </a:solidFill>
              </a:defRPr>
            </a:pPr>
            <a:r>
              <a:rPr lang="en-US" sz="2835" b="1" i="1" dirty="0">
                <a:solidFill>
                  <a:srgbClr val="242852"/>
                </a:solidFill>
              </a:rPr>
              <a:t>Employment Equity Act</a:t>
            </a:r>
          </a:p>
          <a:p>
            <a:pPr marL="720090" lvl="1" indent="-360045" defTabSz="288036">
              <a:spcBef>
                <a:spcPts val="2200"/>
              </a:spcBef>
              <a:buFont typeface="Wingdings" charset="2"/>
              <a:buChar char="u"/>
              <a:defRPr sz="1800">
                <a:solidFill>
                  <a:srgbClr val="000000"/>
                </a:solidFill>
              </a:defRPr>
            </a:pPr>
            <a:r>
              <a:rPr lang="en-US" sz="2800" dirty="0">
                <a:solidFill>
                  <a:srgbClr val="242852"/>
                </a:solidFill>
              </a:rPr>
              <a:t>Federally-regulated Employers with 100 or more employees </a:t>
            </a:r>
          </a:p>
          <a:p>
            <a:pPr marL="720090" lvl="1" indent="-360045" defTabSz="288036">
              <a:spcBef>
                <a:spcPts val="2200"/>
              </a:spcBef>
              <a:buFont typeface="Wingdings" charset="2"/>
              <a:buChar char="u"/>
              <a:defRPr sz="1800">
                <a:solidFill>
                  <a:srgbClr val="000000"/>
                </a:solidFill>
              </a:defRPr>
            </a:pPr>
            <a:r>
              <a:rPr lang="en-US" sz="2800" dirty="0">
                <a:solidFill>
                  <a:srgbClr val="242852"/>
                </a:solidFill>
              </a:rPr>
              <a:t>Must report annual employee data (</a:t>
            </a:r>
            <a:r>
              <a:rPr lang="en-US" sz="2800" dirty="0" err="1">
                <a:solidFill>
                  <a:srgbClr val="242852"/>
                </a:solidFill>
              </a:rPr>
              <a:t>Labour</a:t>
            </a:r>
            <a:r>
              <a:rPr lang="en-US" sz="2800" dirty="0">
                <a:solidFill>
                  <a:srgbClr val="242852"/>
                </a:solidFill>
              </a:rPr>
              <a:t> Program </a:t>
            </a:r>
            <a:r>
              <a:rPr lang="en-US" sz="2800" dirty="0" smtClean="0">
                <a:solidFill>
                  <a:srgbClr val="242852"/>
                </a:solidFill>
              </a:rPr>
              <a:t>LEEP</a:t>
            </a:r>
            <a:r>
              <a:rPr lang="en-US" sz="2800" dirty="0">
                <a:solidFill>
                  <a:srgbClr val="242852"/>
                </a:solidFill>
              </a:rPr>
              <a:t>)</a:t>
            </a:r>
            <a:r>
              <a:rPr lang="en-US" sz="2800" dirty="0" smtClean="0">
                <a:solidFill>
                  <a:srgbClr val="FFFFFF"/>
                </a:solidFill>
              </a:rPr>
              <a:t>Action </a:t>
            </a:r>
            <a:r>
              <a:rPr lang="en-US" sz="2268" dirty="0">
                <a:solidFill>
                  <a:srgbClr val="FFFFFF"/>
                </a:solidFill>
              </a:rPr>
              <a:t>plans to meet representation for geographical region</a:t>
            </a:r>
          </a:p>
          <a:p>
            <a:pPr marL="114300" lvl="0" indent="0" defTabSz="434340">
              <a:spcBef>
                <a:spcPts val="1600"/>
              </a:spcBef>
              <a:buNone/>
              <a:defRPr sz="1800">
                <a:solidFill>
                  <a:srgbClr val="000000"/>
                </a:solidFill>
              </a:defRPr>
            </a:pPr>
            <a:endParaRPr lang="en-US" sz="2400" dirty="0">
              <a:solidFill>
                <a:srgbClr val="242852"/>
              </a:solidFill>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743566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857" y="404119"/>
            <a:ext cx="7583487" cy="1270089"/>
          </a:xfrm>
        </p:spPr>
        <p:txBody>
          <a:bodyPr/>
          <a:lstStyle/>
          <a:p>
            <a:r>
              <a:rPr lang="en-US" sz="3600" b="1" dirty="0" smtClean="0">
                <a:solidFill>
                  <a:srgbClr val="242852"/>
                </a:solidFill>
              </a:rPr>
              <a:t>Legal Considerations</a:t>
            </a:r>
            <a:endParaRPr lang="en-US" sz="3600" b="1" dirty="0">
              <a:solidFill>
                <a:srgbClr val="242852"/>
              </a:solidFill>
            </a:endParaRPr>
          </a:p>
        </p:txBody>
      </p:sp>
      <p:sp>
        <p:nvSpPr>
          <p:cNvPr id="3" name="Content Placeholder 2"/>
          <p:cNvSpPr>
            <a:spLocks noGrp="1"/>
          </p:cNvSpPr>
          <p:nvPr>
            <p:ph idx="1"/>
          </p:nvPr>
        </p:nvSpPr>
        <p:spPr>
          <a:xfrm>
            <a:off x="490857" y="1674208"/>
            <a:ext cx="7583487" cy="4080271"/>
          </a:xfrm>
        </p:spPr>
        <p:txBody>
          <a:bodyPr>
            <a:noAutofit/>
          </a:bodyPr>
          <a:lstStyle/>
          <a:p>
            <a:pPr marL="0" lvl="0" indent="0">
              <a:buSzTx/>
              <a:buNone/>
              <a:defRPr sz="1800">
                <a:solidFill>
                  <a:srgbClr val="000000"/>
                </a:solidFill>
              </a:defRPr>
            </a:pPr>
            <a:r>
              <a:rPr lang="en-US" sz="3200" b="1" i="1" dirty="0">
                <a:solidFill>
                  <a:srgbClr val="242852"/>
                </a:solidFill>
              </a:rPr>
              <a:t>Canadian Human Rights Act</a:t>
            </a:r>
          </a:p>
          <a:p>
            <a:pPr lvl="1">
              <a:buFont typeface="Wingdings" charset="2"/>
              <a:buChar char="u"/>
              <a:defRPr sz="1800">
                <a:solidFill>
                  <a:srgbClr val="000000"/>
                </a:solidFill>
              </a:defRPr>
            </a:pPr>
            <a:r>
              <a:rPr lang="en-US" sz="3200" dirty="0">
                <a:solidFill>
                  <a:srgbClr val="242852"/>
                </a:solidFill>
              </a:rPr>
              <a:t>Applies to all employers federally regulated</a:t>
            </a:r>
          </a:p>
          <a:p>
            <a:pPr lvl="1">
              <a:buFont typeface="Wingdings" charset="2"/>
              <a:buChar char="u"/>
              <a:defRPr sz="1800">
                <a:solidFill>
                  <a:srgbClr val="000000"/>
                </a:solidFill>
              </a:defRPr>
            </a:pPr>
            <a:r>
              <a:rPr lang="en-US" sz="3200" dirty="0">
                <a:solidFill>
                  <a:srgbClr val="242852"/>
                </a:solidFill>
              </a:rPr>
              <a:t>Prohibits discrimination</a:t>
            </a:r>
          </a:p>
          <a:p>
            <a:pPr lvl="1">
              <a:buFont typeface="Wingdings" charset="2"/>
              <a:buChar char="u"/>
              <a:defRPr sz="1800">
                <a:solidFill>
                  <a:srgbClr val="000000"/>
                </a:solidFill>
              </a:defRPr>
            </a:pPr>
            <a:r>
              <a:rPr lang="en-US" sz="3200" dirty="0">
                <a:solidFill>
                  <a:srgbClr val="242852"/>
                </a:solidFill>
              </a:rPr>
              <a:t>Accommodation of Individual Needs  (Duty to </a:t>
            </a:r>
            <a:r>
              <a:rPr lang="en-US" sz="3200" dirty="0" smtClean="0">
                <a:solidFill>
                  <a:srgbClr val="242852"/>
                </a:solidFill>
              </a:rPr>
              <a:t>Accommodate</a:t>
            </a:r>
            <a:r>
              <a:rPr lang="en-US" sz="3200" dirty="0">
                <a:solidFill>
                  <a:srgbClr val="242852"/>
                </a:solidFill>
              </a:rPr>
              <a:t>)</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5599724"/>
            <a:ext cx="2855559" cy="91444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020" y="5619602"/>
            <a:ext cx="3121580" cy="914444"/>
          </a:xfrm>
          <a:prstGeom prst="rect">
            <a:avLst/>
          </a:prstGeom>
        </p:spPr>
      </p:pic>
    </p:spTree>
    <p:extLst>
      <p:ext uri="{BB962C8B-B14F-4D97-AF65-F5344CB8AC3E}">
        <p14:creationId xmlns:p14="http://schemas.microsoft.com/office/powerpoint/2010/main" val="37435660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552</TotalTime>
  <Words>1482</Words>
  <Application>Microsoft Office PowerPoint</Application>
  <PresentationFormat>On-screen Show (4:3)</PresentationFormat>
  <Paragraphs>154</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Century Gothic</vt:lpstr>
      <vt:lpstr>Wingdings</vt:lpstr>
      <vt:lpstr>Wingdings 2</vt:lpstr>
      <vt:lpstr>Adjacency</vt:lpstr>
      <vt:lpstr>The Inclusion of  Women in Trucking </vt:lpstr>
      <vt:lpstr>Section Content</vt:lpstr>
      <vt:lpstr>Definitions</vt:lpstr>
      <vt:lpstr>Trucking Industry:   Gender Demographics</vt:lpstr>
      <vt:lpstr>Benefits of Diversity and Inclusion</vt:lpstr>
      <vt:lpstr>Challenges of Diversity</vt:lpstr>
      <vt:lpstr>Legislation promoting  Equity and Equality</vt:lpstr>
      <vt:lpstr>Legal Considerations</vt:lpstr>
      <vt:lpstr>Legal Considerations</vt:lpstr>
      <vt:lpstr>Grounds for Discrimination</vt:lpstr>
      <vt:lpstr>Example of Discrimination</vt:lpstr>
      <vt:lpstr>Harassment</vt:lpstr>
      <vt:lpstr>Sexual Harassment in the Workplace</vt:lpstr>
      <vt:lpstr>Creating Welcoming Workplaces</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in Trucking Diversity Training</dc:title>
  <dc:creator>THRSC Atlantic</dc:creator>
  <cp:lastModifiedBy>Reid Business Services</cp:lastModifiedBy>
  <cp:revision>33</cp:revision>
  <dcterms:created xsi:type="dcterms:W3CDTF">2016-03-11T01:47:44Z</dcterms:created>
  <dcterms:modified xsi:type="dcterms:W3CDTF">2016-03-30T10:57:39Z</dcterms:modified>
</cp:coreProperties>
</file>